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mp4" ContentType="video/unknown"/>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 id="2147483723" r:id="rId3"/>
  </p:sldMasterIdLst>
  <p:notesMasterIdLst>
    <p:notesMasterId r:id="rId41"/>
  </p:notesMasterIdLst>
  <p:sldIdLst>
    <p:sldId id="257" r:id="rId4"/>
    <p:sldId id="468" r:id="rId5"/>
    <p:sldId id="541" r:id="rId6"/>
    <p:sldId id="469" r:id="rId7"/>
    <p:sldId id="470" r:id="rId8"/>
    <p:sldId id="471" r:id="rId9"/>
    <p:sldId id="536" r:id="rId10"/>
    <p:sldId id="538" r:id="rId11"/>
    <p:sldId id="540" r:id="rId12"/>
    <p:sldId id="539" r:id="rId13"/>
    <p:sldId id="472" r:id="rId14"/>
    <p:sldId id="473" r:id="rId15"/>
    <p:sldId id="520" r:id="rId16"/>
    <p:sldId id="521" r:id="rId17"/>
    <p:sldId id="524" r:id="rId18"/>
    <p:sldId id="523" r:id="rId19"/>
    <p:sldId id="525" r:id="rId20"/>
    <p:sldId id="526" r:id="rId21"/>
    <p:sldId id="530" r:id="rId22"/>
    <p:sldId id="527" r:id="rId23"/>
    <p:sldId id="534" r:id="rId24"/>
    <p:sldId id="535" r:id="rId25"/>
    <p:sldId id="528" r:id="rId26"/>
    <p:sldId id="531" r:id="rId27"/>
    <p:sldId id="558" r:id="rId28"/>
    <p:sldId id="566" r:id="rId29"/>
    <p:sldId id="577" r:id="rId30"/>
    <p:sldId id="579" r:id="rId31"/>
    <p:sldId id="578" r:id="rId32"/>
    <p:sldId id="571" r:id="rId33"/>
    <p:sldId id="568" r:id="rId34"/>
    <p:sldId id="569" r:id="rId35"/>
    <p:sldId id="580" r:id="rId36"/>
    <p:sldId id="581" r:id="rId37"/>
    <p:sldId id="582" r:id="rId38"/>
    <p:sldId id="583" r:id="rId39"/>
    <p:sldId id="584" r:id="rId40"/>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261" autoAdjust="0"/>
  </p:normalViewPr>
  <p:slideViewPr>
    <p:cSldViewPr snapToGrid="0" snapToObjects="1">
      <p:cViewPr varScale="1">
        <p:scale>
          <a:sx n="156" d="100"/>
          <a:sy n="156" d="100"/>
        </p:scale>
        <p:origin x="-1792" y="-9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18424"/>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FBF84B-1BB9-1446-A12B-50C0D2129C4F}" type="datetimeFigureOut">
              <a:rPr lang="de-DE" smtClean="0"/>
              <a:t>06.12.13</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7E8B57-4C83-7346-881D-B9F994BDCA45}" type="slidenum">
              <a:rPr lang="de-DE" smtClean="0"/>
              <a:t>‹#›</a:t>
            </a:fld>
            <a:endParaRPr lang="de-DE"/>
          </a:p>
        </p:txBody>
      </p:sp>
    </p:spTree>
    <p:extLst>
      <p:ext uri="{BB962C8B-B14F-4D97-AF65-F5344CB8AC3E}">
        <p14:creationId xmlns:p14="http://schemas.microsoft.com/office/powerpoint/2010/main" val="131928400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de.wikipedia.org/wiki/Herz%23R.C3.A4ume_und_Gef.C3.A4.C3.9Fe" TargetMode="External"/><Relationship Id="rId4" Type="http://schemas.openxmlformats.org/officeDocument/2006/relationships/hyperlink" Target="http://de.wikipedia.org/wiki/Herzfehler" TargetMode="External"/><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de.wikipedia.org/wiki/Herz%23R.C3.A4ume_und_Gef.C3.A4.C3.9Fe" TargetMode="External"/><Relationship Id="rId4" Type="http://schemas.openxmlformats.org/officeDocument/2006/relationships/hyperlink" Target="http://de.wikipedia.org/wiki/Herzfehler" TargetMode="External"/><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de.wikipedia.org/wiki/Nukleotidsequenz" TargetMode="External"/><Relationship Id="rId4" Type="http://schemas.openxmlformats.org/officeDocument/2006/relationships/hyperlink" Target="http://de.wikipedia.org/wiki/Chromosom" TargetMode="External"/><Relationship Id="rId5" Type="http://schemas.openxmlformats.org/officeDocument/2006/relationships/hyperlink" Target="http://de.wikipedia.org/wiki/Genom" TargetMode="External"/><Relationship Id="rId6" Type="http://schemas.openxmlformats.org/officeDocument/2006/relationships/hyperlink" Target="http://de.wikipedia.org/wiki/Allel" TargetMode="External"/><Relationship Id="rId7" Type="http://schemas.openxmlformats.org/officeDocument/2006/relationships/hyperlink" Target="http://de.wikipedia.org/wiki/Single_Nucleotide_Polymorphism" TargetMode="External"/><Relationship Id="rId8" Type="http://schemas.openxmlformats.org/officeDocument/2006/relationships/hyperlink" Target="http://de.wikipedia.org/wiki/Marker_(Genetik)" TargetMode="External"/><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12</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13</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latin typeface="Calibri" charset="0"/>
                <a:ea typeface="ＭＳ Ｐゴシック" charset="0"/>
              </a:rPr>
              <a:t>Pioneered development of computer methods to compare protein sequences </a:t>
            </a:r>
          </a:p>
          <a:p>
            <a:pPr lvl="1"/>
            <a:r>
              <a:rPr lang="en-US" dirty="0" smtClean="0">
                <a:latin typeface="Calibri" charset="0"/>
                <a:ea typeface="ＭＳ Ｐゴシック" charset="0"/>
              </a:rPr>
              <a:t>&amp; to derive evolutionary histories from </a:t>
            </a:r>
            <a:r>
              <a:rPr lang="en-US" i="1" dirty="0" smtClean="0">
                <a:latin typeface="Calibri" charset="0"/>
                <a:ea typeface="ＭＳ Ｐゴシック" charset="0"/>
              </a:rPr>
              <a:t>alignments </a:t>
            </a:r>
          </a:p>
          <a:p>
            <a:r>
              <a:rPr lang="en-US" dirty="0" smtClean="0">
                <a:latin typeface="Calibri" charset="0"/>
                <a:ea typeface="ＭＳ Ｐゴシック" charset="0"/>
              </a:rPr>
              <a:t>Particularly interested in deducing evolutionary connections from sequence evidence</a:t>
            </a:r>
          </a:p>
          <a:p>
            <a:r>
              <a:rPr lang="en-US" dirty="0" smtClean="0">
                <a:effectLst>
                  <a:outerShdw blurRad="38100" dist="38100" dir="2700000" algn="tl">
                    <a:srgbClr val="DDDDDD"/>
                  </a:outerShdw>
                </a:effectLst>
                <a:latin typeface="Calibri" charset="0"/>
                <a:ea typeface="ＭＳ Ｐゴシック" charset="0"/>
              </a:rPr>
              <a:t>Amos </a:t>
            </a:r>
            <a:r>
              <a:rPr lang="en-US" dirty="0" err="1" smtClean="0">
                <a:effectLst>
                  <a:outerShdw blurRad="38100" dist="38100" dir="2700000" algn="tl">
                    <a:srgbClr val="DDDDDD"/>
                  </a:outerShdw>
                </a:effectLst>
                <a:latin typeface="Calibri" charset="0"/>
                <a:ea typeface="ＭＳ Ｐゴシック" charset="0"/>
              </a:rPr>
              <a:t>Bairoch</a:t>
            </a:r>
            <a:r>
              <a:rPr lang="en-US" dirty="0" smtClean="0">
                <a:effectLst>
                  <a:outerShdw blurRad="38100" dist="38100" dir="2700000" algn="tl">
                    <a:srgbClr val="DDDDDD"/>
                  </a:outerShdw>
                </a:effectLst>
                <a:latin typeface="Calibri" charset="0"/>
                <a:ea typeface="ＭＳ Ｐゴシック" charset="0"/>
              </a:rPr>
              <a:t> (crazy </a:t>
            </a:r>
            <a:r>
              <a:rPr lang="en-US" dirty="0" err="1" smtClean="0">
                <a:effectLst>
                  <a:outerShdw blurRad="38100" dist="38100" dir="2700000" algn="tl">
                    <a:srgbClr val="DDDDDD"/>
                  </a:outerShdw>
                </a:effectLst>
                <a:latin typeface="Calibri" charset="0"/>
                <a:ea typeface="ＭＳ Ｐゴシック" charset="0"/>
              </a:rPr>
              <a:t>swiss</a:t>
            </a:r>
            <a:r>
              <a:rPr lang="en-US" dirty="0" smtClean="0">
                <a:effectLst>
                  <a:outerShdw blurRad="38100" dist="38100" dir="2700000" algn="tl">
                    <a:srgbClr val="DDDDDD"/>
                  </a:outerShdw>
                </a:effectLst>
                <a:latin typeface="Calibri" charset="0"/>
                <a:ea typeface="ＭＳ Ｐゴシック" charset="0"/>
              </a:rPr>
              <a:t> student) typed it all by hand</a:t>
            </a:r>
          </a:p>
          <a:p>
            <a:r>
              <a:rPr lang="en-US" dirty="0" smtClean="0">
                <a:effectLst>
                  <a:outerShdw blurRad="38100" dist="38100" dir="2700000" algn="tl">
                    <a:srgbClr val="DDDDDD"/>
                  </a:outerShdw>
                </a:effectLst>
                <a:latin typeface="Calibri" charset="0"/>
                <a:ea typeface="ＭＳ Ｐゴシック" charset="0"/>
              </a:rPr>
              <a:t>In 1986 this became the first official publicly</a:t>
            </a:r>
            <a:r>
              <a:rPr lang="en-US" baseline="0" dirty="0" smtClean="0">
                <a:effectLst>
                  <a:outerShdw blurRad="38100" dist="38100" dir="2700000" algn="tl">
                    <a:srgbClr val="DDDDDD"/>
                  </a:outerShdw>
                </a:effectLst>
                <a:latin typeface="Calibri" charset="0"/>
                <a:ea typeface="ＭＳ Ｐゴシック" charset="0"/>
              </a:rPr>
              <a:t> available database</a:t>
            </a:r>
          </a:p>
          <a:p>
            <a:r>
              <a:rPr lang="en-US" baseline="0" dirty="0" smtClean="0">
                <a:effectLst>
                  <a:outerShdw blurRad="38100" dist="38100" dir="2700000" algn="tl">
                    <a:srgbClr val="DDDDDD"/>
                  </a:outerShdw>
                </a:effectLst>
                <a:latin typeface="Calibri" charset="0"/>
                <a:ea typeface="ＭＳ Ｐゴシック" charset="0"/>
              </a:rPr>
              <a:t>No of entries unknown, since he can’t find the original floppy discs</a:t>
            </a:r>
            <a:endParaRPr lang="en-US" dirty="0" smtClean="0">
              <a:latin typeface="Calibri" charset="0"/>
              <a:ea typeface="ＭＳ Ｐゴシック" charset="0"/>
            </a:endParaRPr>
          </a:p>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14</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15</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16</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17</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18</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19</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Wozu kann man es nutzen, außer Mutationen zu finden?</a:t>
            </a:r>
          </a:p>
          <a:p>
            <a:r>
              <a:rPr lang="de-DE" baseline="0" dirty="0" smtClean="0"/>
              <a:t>Auch um ähnliche Proteine/Gen </a:t>
            </a:r>
            <a:r>
              <a:rPr lang="de-DE" baseline="0" dirty="0" err="1" smtClean="0"/>
              <a:t>Seequenzen</a:t>
            </a:r>
            <a:r>
              <a:rPr lang="de-DE" baseline="0" dirty="0" smtClean="0"/>
              <a:t> in anderen Organismen zu finden.</a:t>
            </a:r>
          </a:p>
          <a:p>
            <a:r>
              <a:rPr lang="de-DE" baseline="0" dirty="0" smtClean="0"/>
              <a:t>Darauf basierend kann man dann auch phylogenetische Bäume erstellen und auch die Evolution „beweisen“. Je ähnlicher die Sequenzen, je näher die Organismen auf dem Stammbaum.</a:t>
            </a:r>
          </a:p>
          <a:p>
            <a:r>
              <a:rPr lang="de-DE" baseline="0" dirty="0" smtClean="0"/>
              <a:t>Andere Bäume entstehen als die die früher auf Grund der Morphologie erstellt wurden.</a:t>
            </a:r>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20</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Gutes </a:t>
            </a:r>
            <a:r>
              <a:rPr lang="de-DE" baseline="0" dirty="0" err="1" smtClean="0"/>
              <a:t>alignment</a:t>
            </a:r>
            <a:r>
              <a:rPr lang="de-DE" baseline="0" dirty="0" smtClean="0"/>
              <a:t> </a:t>
            </a:r>
            <a:r>
              <a:rPr lang="de-DE" baseline="0" dirty="0" err="1" smtClean="0"/>
              <a:t>similarity</a:t>
            </a:r>
            <a:r>
              <a:rPr lang="de-DE" baseline="0" dirty="0" smtClean="0"/>
              <a:t> hoch, </a:t>
            </a:r>
            <a:r>
              <a:rPr lang="de-DE" baseline="0" dirty="0" err="1" smtClean="0"/>
              <a:t>distance</a:t>
            </a:r>
            <a:r>
              <a:rPr lang="de-DE" baseline="0" dirty="0" smtClean="0"/>
              <a:t> runter</a:t>
            </a:r>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21</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22</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23</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24</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26</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27</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err="1" smtClean="0"/>
              <a:t>Tropomyosin</a:t>
            </a:r>
            <a:r>
              <a:rPr lang="de-DE" baseline="0" dirty="0" smtClean="0"/>
              <a:t> sitzt auf </a:t>
            </a:r>
            <a:r>
              <a:rPr lang="de-DE" baseline="0" dirty="0" err="1" smtClean="0"/>
              <a:t>aktin</a:t>
            </a:r>
            <a:r>
              <a:rPr lang="de-DE" baseline="0" dirty="0" smtClean="0"/>
              <a:t>, +</a:t>
            </a:r>
            <a:r>
              <a:rPr lang="de-DE" baseline="0" dirty="0" err="1" smtClean="0"/>
              <a:t>ca</a:t>
            </a:r>
            <a:r>
              <a:rPr lang="de-DE" baseline="0" dirty="0" smtClean="0"/>
              <a:t> -&gt; geht ab, </a:t>
            </a:r>
            <a:r>
              <a:rPr lang="de-DE" baseline="0" dirty="0" err="1" smtClean="0"/>
              <a:t>myosin</a:t>
            </a:r>
            <a:r>
              <a:rPr lang="de-DE" baseline="0" dirty="0" smtClean="0"/>
              <a:t> kann binden, ATP gespaltet -&gt; </a:t>
            </a:r>
            <a:r>
              <a:rPr lang="de-DE" baseline="0" dirty="0" err="1" smtClean="0"/>
              <a:t>aktin</a:t>
            </a:r>
            <a:r>
              <a:rPr lang="de-DE" baseline="0" dirty="0" smtClean="0"/>
              <a:t> kann ab</a:t>
            </a:r>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28</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29</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30</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etwa 100.000 Kilometer, den doppelten Erdumfang, beläuft sich die Länge aller Blutgefäße im Körper. </a:t>
            </a:r>
          </a:p>
          <a:p>
            <a:r>
              <a:rPr lang="de-DE" b="1" dirty="0" smtClean="0"/>
              <a:t>Arterien: Blut Herz -&gt; Körper, Venen:</a:t>
            </a:r>
            <a:r>
              <a:rPr lang="de-DE" b="1" baseline="0" dirty="0" smtClean="0"/>
              <a:t> Blut Körper -&gt; Herz</a:t>
            </a:r>
          </a:p>
          <a:p>
            <a:endParaRPr lang="de-DE" b="1" baseline="0" dirty="0" smtClean="0"/>
          </a:p>
          <a:p>
            <a:r>
              <a:rPr lang="de-DE" dirty="0" smtClean="0"/>
              <a:t>Start </a:t>
            </a:r>
            <a:r>
              <a:rPr lang="de-DE" b="1" dirty="0" smtClean="0"/>
              <a:t>Lungenkreislauf:</a:t>
            </a:r>
            <a:r>
              <a:rPr lang="de-DE" b="1" baseline="0" dirty="0" smtClean="0"/>
              <a:t> </a:t>
            </a:r>
            <a:r>
              <a:rPr lang="de-DE" dirty="0" smtClean="0"/>
              <a:t>rechten Herzkammer, die sauerstoffarmes Blut über die </a:t>
            </a:r>
            <a:r>
              <a:rPr lang="de-DE" b="1" dirty="0" smtClean="0"/>
              <a:t>Lungenarterie </a:t>
            </a:r>
            <a:r>
              <a:rPr lang="de-DE" dirty="0" smtClean="0"/>
              <a:t>in die Lunge pumpt;</a:t>
            </a:r>
            <a:r>
              <a:rPr lang="de-DE" baseline="0" dirty="0" smtClean="0"/>
              <a:t> </a:t>
            </a:r>
            <a:r>
              <a:rPr lang="de-DE" b="1" dirty="0" smtClean="0"/>
              <a:t>Lungenvene</a:t>
            </a:r>
            <a:r>
              <a:rPr lang="de-DE" dirty="0" smtClean="0"/>
              <a:t> in das linke Herz. Hier beginnt der Körperkreislauf. </a:t>
            </a:r>
            <a:br>
              <a:rPr lang="de-DE" dirty="0" smtClean="0"/>
            </a:br>
            <a:r>
              <a:rPr lang="de-DE" dirty="0" smtClean="0"/>
              <a:t/>
            </a:r>
            <a:br>
              <a:rPr lang="de-DE" dirty="0" smtClean="0"/>
            </a:br>
            <a:r>
              <a:rPr lang="de-DE" dirty="0" smtClean="0"/>
              <a:t>Der </a:t>
            </a:r>
            <a:r>
              <a:rPr lang="de-DE" b="1" dirty="0" smtClean="0"/>
              <a:t>Körperkreislauf </a:t>
            </a:r>
            <a:r>
              <a:rPr lang="de-DE" dirty="0" smtClean="0"/>
              <a:t>startet in der linken Herzkammer. Sie pumpt sauerstoffreiches Blut in unsere Hauptschlagader, die </a:t>
            </a:r>
            <a:r>
              <a:rPr lang="de-DE" b="1" dirty="0" smtClean="0"/>
              <a:t>Aorta</a:t>
            </a:r>
          </a:p>
          <a:p>
            <a:endParaRPr lang="de-DE" b="1" dirty="0" smtClean="0"/>
          </a:p>
          <a:p>
            <a:r>
              <a:rPr lang="de-DE" b="1" dirty="0" err="1" smtClean="0"/>
              <a:t>Vorhofseptumdefekt</a:t>
            </a:r>
            <a:r>
              <a:rPr lang="de-DE" dirty="0" smtClean="0"/>
              <a:t> ist ein Loch in der Herzscheidewand zwischen den beiden </a:t>
            </a:r>
            <a:r>
              <a:rPr lang="de-DE" dirty="0" smtClean="0">
                <a:hlinkClick r:id="rId3" tooltip="Herz"/>
              </a:rPr>
              <a:t>Vorhöfen</a:t>
            </a:r>
            <a:r>
              <a:rPr lang="de-DE" dirty="0" smtClean="0"/>
              <a:t> des Herzens. Er ist mit ca. 7,5 % aller angeborenen </a:t>
            </a:r>
            <a:r>
              <a:rPr lang="de-DE" dirty="0" smtClean="0">
                <a:hlinkClick r:id="rId4" tooltip="Herzfehler"/>
              </a:rPr>
              <a:t>Herzfehler</a:t>
            </a:r>
            <a:r>
              <a:rPr lang="de-DE" dirty="0" smtClean="0"/>
              <a:t> die dritthäufigste angeborene Herzfehlbildung.</a:t>
            </a:r>
          </a:p>
          <a:p>
            <a:r>
              <a:rPr lang="de-DE" dirty="0" smtClean="0"/>
              <a:t>Bei kleinen Defekten kann eine spontane Verkleinerung oder der selbständige Verschluss abgewartet werden. Wenn jedoch eine Vergrößerung des rechten Herzens vorliegt, sollte ein Verschluss des Defektes im Kleinkindalter (3. bis 4. Lebensjahr) erfolgen. Auch im Kindesalter kann die Operation heutzutage minimal-invasiv durch eine seitliche Eröffnung des Brustkorbes erfolgen. Bei jungen Mädchen hat sich dieser Zugang als kosmetisch günstig und sehr gut akzeptiert erwiesen.</a:t>
            </a:r>
          </a:p>
          <a:p>
            <a:r>
              <a:rPr lang="de-DE" dirty="0" smtClean="0"/>
              <a:t>Liegt der Defekt in der Mitte der Vorhofscheidewand, kann heute bei 70 % der Patienten ein Verschluss mit einem </a:t>
            </a:r>
            <a:r>
              <a:rPr lang="de-DE" dirty="0" err="1" smtClean="0"/>
              <a:t>Doppelschirmchen</a:t>
            </a:r>
            <a:r>
              <a:rPr lang="de-DE" dirty="0" smtClean="0"/>
              <a:t> durchgeführt werden. Dieses wird im Rahmen eines </a:t>
            </a:r>
            <a:r>
              <a:rPr lang="de-DE" dirty="0" err="1" smtClean="0"/>
              <a:t>Herzkathetereingriffes</a:t>
            </a:r>
            <a:r>
              <a:rPr lang="de-DE" dirty="0" smtClean="0"/>
              <a:t> eingesetzt. Die Durchführung kann in der Mehrzahl der Fälle unter </a:t>
            </a:r>
            <a:r>
              <a:rPr lang="de-DE" dirty="0" err="1" smtClean="0"/>
              <a:t>transösophagealer</a:t>
            </a:r>
            <a:r>
              <a:rPr lang="de-DE" dirty="0" smtClean="0"/>
              <a:t> echokardiografischer Kontrolle erfolgen. In Einzelfällen ist eine angiografische Darstellung erforderlich.</a:t>
            </a:r>
          </a:p>
          <a:p>
            <a:r>
              <a:rPr lang="de-DE" dirty="0" smtClean="0"/>
              <a:t>Bei sehr großen oder ungünstig gelegenen Defekten muss eine Operation mit Hilfe der Herz-Lungen-Maschine durchgeführt werden. Je nach Größe wird der Defekt durch direkte Naht oder mit einem Flicken aus patienteneigenem Herzbeutelgewebe verschlossen.</a:t>
            </a:r>
          </a:p>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31</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etwa 100.000 Kilometer, den doppelten Erdumfang, beläuft sich die Länge aller Blutgefäße im Körper. </a:t>
            </a:r>
          </a:p>
          <a:p>
            <a:r>
              <a:rPr lang="de-DE" b="1" dirty="0" smtClean="0"/>
              <a:t>Arterien: Blut Herz -&gt; Körper, Venen:</a:t>
            </a:r>
            <a:r>
              <a:rPr lang="de-DE" b="1" baseline="0" dirty="0" smtClean="0"/>
              <a:t> Blut Körper -&gt; Herz</a:t>
            </a:r>
          </a:p>
          <a:p>
            <a:endParaRPr lang="de-DE" b="1" baseline="0" dirty="0" smtClean="0"/>
          </a:p>
          <a:p>
            <a:r>
              <a:rPr lang="de-DE" dirty="0" smtClean="0"/>
              <a:t>Start </a:t>
            </a:r>
            <a:r>
              <a:rPr lang="de-DE" b="1" dirty="0" smtClean="0"/>
              <a:t>Lungenkreislauf:</a:t>
            </a:r>
            <a:r>
              <a:rPr lang="de-DE" b="1" baseline="0" dirty="0" smtClean="0"/>
              <a:t> </a:t>
            </a:r>
            <a:r>
              <a:rPr lang="de-DE" dirty="0" smtClean="0"/>
              <a:t>rechten Herzkammer, die sauerstoffarmes Blut über die </a:t>
            </a:r>
            <a:r>
              <a:rPr lang="de-DE" b="1" dirty="0" smtClean="0"/>
              <a:t>Lungenarterie </a:t>
            </a:r>
            <a:r>
              <a:rPr lang="de-DE" dirty="0" smtClean="0"/>
              <a:t>in die Lunge pumpt;</a:t>
            </a:r>
            <a:r>
              <a:rPr lang="de-DE" baseline="0" dirty="0" smtClean="0"/>
              <a:t> </a:t>
            </a:r>
            <a:r>
              <a:rPr lang="de-DE" b="1" dirty="0" smtClean="0"/>
              <a:t>Lungenvene</a:t>
            </a:r>
            <a:r>
              <a:rPr lang="de-DE" dirty="0" smtClean="0"/>
              <a:t> in das linke Herz. Hier beginnt der Körperkreislauf. </a:t>
            </a:r>
            <a:br>
              <a:rPr lang="de-DE" dirty="0" smtClean="0"/>
            </a:br>
            <a:r>
              <a:rPr lang="de-DE" dirty="0" smtClean="0"/>
              <a:t/>
            </a:r>
            <a:br>
              <a:rPr lang="de-DE" dirty="0" smtClean="0"/>
            </a:br>
            <a:r>
              <a:rPr lang="de-DE" dirty="0" smtClean="0"/>
              <a:t>Der </a:t>
            </a:r>
            <a:r>
              <a:rPr lang="de-DE" b="1" dirty="0" smtClean="0"/>
              <a:t>Körperkreislauf </a:t>
            </a:r>
            <a:r>
              <a:rPr lang="de-DE" dirty="0" smtClean="0"/>
              <a:t>startet in der linken Herzkammer. Sie pumpt sauerstoffreiches Blut in unsere Hauptschlagader, </a:t>
            </a:r>
            <a:r>
              <a:rPr lang="de-DE" smtClean="0"/>
              <a:t>die </a:t>
            </a:r>
            <a:r>
              <a:rPr lang="de-DE" b="1" smtClean="0"/>
              <a:t>Aorta</a:t>
            </a:r>
            <a:endParaRPr lang="de-DE" b="1" dirty="0" smtClean="0"/>
          </a:p>
          <a:p>
            <a:endParaRPr lang="de-DE" b="1" dirty="0" smtClean="0"/>
          </a:p>
          <a:p>
            <a:r>
              <a:rPr lang="de-DE" b="1" dirty="0" err="1" smtClean="0"/>
              <a:t>Vorhofseptumdefekt</a:t>
            </a:r>
            <a:r>
              <a:rPr lang="de-DE" dirty="0" smtClean="0"/>
              <a:t> ist ein Loch in der Herzscheidewand zwischen den beiden </a:t>
            </a:r>
            <a:r>
              <a:rPr lang="de-DE" dirty="0" smtClean="0">
                <a:hlinkClick r:id="rId3" tooltip="Herz"/>
              </a:rPr>
              <a:t>Vorhöfen</a:t>
            </a:r>
            <a:r>
              <a:rPr lang="de-DE" dirty="0" smtClean="0"/>
              <a:t> des Herzens. Er ist mit ca. 7,5 % aller angeborenen </a:t>
            </a:r>
            <a:r>
              <a:rPr lang="de-DE" dirty="0" smtClean="0">
                <a:hlinkClick r:id="rId4" tooltip="Herzfehler"/>
              </a:rPr>
              <a:t>Herzfehler</a:t>
            </a:r>
            <a:r>
              <a:rPr lang="de-DE" dirty="0" smtClean="0"/>
              <a:t> die dritthäufigste angeborene Herzfehlbildung.</a:t>
            </a:r>
          </a:p>
          <a:p>
            <a:r>
              <a:rPr lang="de-DE" dirty="0" smtClean="0"/>
              <a:t>Bei kleinen Defekten kann eine spontane Verkleinerung oder der selbständige Verschluss abgewartet werden. Wenn jedoch eine Vergrößerung des rechten Herzens vorliegt, sollte ein Verschluss des Defektes im Kleinkindalter (3. bis 4. Lebensjahr) erfolgen. Auch im Kindesalter kann die Operation heutzutage minimal-invasiv durch eine seitliche Eröffnung des Brustkorbes erfolgen. Bei jungen Mädchen hat sich dieser Zugang als kosmetisch günstig und sehr gut akzeptiert erwiesen.</a:t>
            </a:r>
          </a:p>
          <a:p>
            <a:r>
              <a:rPr lang="de-DE" dirty="0" smtClean="0"/>
              <a:t>Liegt der Defekt in der Mitte der Vorhofscheidewand, kann heute bei 70 % der Patienten ein Verschluss mit einem </a:t>
            </a:r>
            <a:r>
              <a:rPr lang="de-DE" dirty="0" err="1" smtClean="0"/>
              <a:t>Doppelschirmchen</a:t>
            </a:r>
            <a:r>
              <a:rPr lang="de-DE" dirty="0" smtClean="0"/>
              <a:t> durchgeführt werden. Dieses wird im Rahmen eines </a:t>
            </a:r>
            <a:r>
              <a:rPr lang="de-DE" dirty="0" err="1" smtClean="0"/>
              <a:t>Herzkathetereingriffes</a:t>
            </a:r>
            <a:r>
              <a:rPr lang="de-DE" dirty="0" smtClean="0"/>
              <a:t> eingesetzt. Die Durchführung kann in der Mehrzahl der Fälle unter </a:t>
            </a:r>
            <a:r>
              <a:rPr lang="de-DE" dirty="0" err="1" smtClean="0"/>
              <a:t>transösophagealer</a:t>
            </a:r>
            <a:r>
              <a:rPr lang="de-DE" dirty="0" smtClean="0"/>
              <a:t> echokardiografischer Kontrolle erfolgen. In Einzelfällen ist eine angiografische Darstellung erforderlich.</a:t>
            </a:r>
          </a:p>
          <a:p>
            <a:r>
              <a:rPr lang="de-DE" dirty="0" smtClean="0"/>
              <a:t>Bei sehr großen oder ungünstig gelegenen Defekten muss eine Operation mit Hilfe der Herz-Lungen-Maschine durchgeführt werden. Je nach Größe wird der Defekt durch direkte Naht oder mit einem Flicken aus patienteneigenem Herzbeutelgewebe verschlossen.</a:t>
            </a:r>
          </a:p>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32</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4</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31 </a:t>
            </a:r>
            <a:r>
              <a:rPr lang="de-DE" baseline="0" dirty="0" err="1" smtClean="0"/>
              <a:t>familien</a:t>
            </a:r>
            <a:r>
              <a:rPr lang="de-DE" baseline="0" dirty="0" smtClean="0"/>
              <a:t>, unklare genetische </a:t>
            </a:r>
            <a:r>
              <a:rPr lang="de-DE" baseline="0" dirty="0" err="1" smtClean="0"/>
              <a:t>ursache</a:t>
            </a:r>
            <a:r>
              <a:rPr lang="de-DE" baseline="0" dirty="0" smtClean="0"/>
              <a:t>, die häufigsten </a:t>
            </a:r>
            <a:r>
              <a:rPr lang="de-DE" baseline="0" dirty="0" err="1" smtClean="0"/>
              <a:t>gene</a:t>
            </a:r>
            <a:r>
              <a:rPr lang="de-DE" baseline="0" dirty="0" smtClean="0"/>
              <a:t> ausgeschlossen</a:t>
            </a:r>
          </a:p>
          <a:p>
            <a:r>
              <a:rPr lang="de-DE" baseline="0" dirty="0" err="1" smtClean="0"/>
              <a:t>Testing</a:t>
            </a:r>
            <a:r>
              <a:rPr lang="de-DE" baseline="0" dirty="0" smtClean="0"/>
              <a:t> </a:t>
            </a:r>
            <a:r>
              <a:rPr lang="de-DE" baseline="0" dirty="0" err="1" smtClean="0"/>
              <a:t>arrays</a:t>
            </a:r>
            <a:r>
              <a:rPr lang="de-DE" baseline="0" dirty="0" smtClean="0"/>
              <a:t> für </a:t>
            </a:r>
            <a:r>
              <a:rPr lang="de-DE" baseline="0" dirty="0" err="1" smtClean="0"/>
              <a:t>patienten</a:t>
            </a:r>
            <a:r>
              <a:rPr lang="de-DE" baseline="0" dirty="0" smtClean="0"/>
              <a:t> mit </a:t>
            </a:r>
            <a:r>
              <a:rPr lang="de-DE" baseline="0" dirty="0" err="1" smtClean="0"/>
              <a:t>hcm</a:t>
            </a:r>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33</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34</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35</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36</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627E8B57-4C83-7346-881D-B9F994BDCA45}" type="slidenum">
              <a:rPr lang="de-DE" smtClean="0"/>
              <a:t>37</a:t>
            </a:fld>
            <a:endParaRPr lang="de-DE"/>
          </a:p>
        </p:txBody>
      </p:sp>
    </p:spTree>
    <p:extLst>
      <p:ext uri="{BB962C8B-B14F-4D97-AF65-F5344CB8AC3E}">
        <p14:creationId xmlns:p14="http://schemas.microsoft.com/office/powerpoint/2010/main" val="2508547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5</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6</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14400" fontAlgn="base">
              <a:spcBef>
                <a:spcPct val="0"/>
              </a:spcBef>
              <a:spcAft>
                <a:spcPct val="0"/>
              </a:spcAft>
              <a:defRPr/>
            </a:pPr>
            <a:r>
              <a:rPr lang="de-DE" b="1" dirty="0" smtClean="0">
                <a:solidFill>
                  <a:srgbClr val="FF0000"/>
                </a:solidFill>
                <a:latin typeface="Arial" charset="0"/>
                <a:ea typeface="ＭＳ Ｐゴシック" charset="0"/>
                <a:cs typeface="ＭＳ Ｐゴシック" charset="0"/>
              </a:rPr>
              <a:t>Die DCM ist die häufigste Ursache für eine Herztransplantation</a:t>
            </a:r>
          </a:p>
          <a:p>
            <a:pPr defTabSz="914400" fontAlgn="base">
              <a:spcBef>
                <a:spcPct val="0"/>
              </a:spcBef>
              <a:spcAft>
                <a:spcPct val="0"/>
              </a:spcAft>
              <a:defRPr/>
            </a:pPr>
            <a:endParaRPr lang="de-DE" b="1" dirty="0" smtClean="0">
              <a:solidFill>
                <a:srgbClr val="FF0000"/>
              </a:solidFill>
              <a:latin typeface="Arial" charset="0"/>
              <a:ea typeface="ＭＳ Ｐゴシック" charset="0"/>
              <a:cs typeface="ＭＳ Ｐゴシック"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de-DE" dirty="0" smtClean="0">
                <a:solidFill>
                  <a:srgbClr val="000000"/>
                </a:solidFill>
                <a:latin typeface="Arial" charset="0"/>
                <a:ea typeface="ＭＳ Ｐゴシック" charset="0"/>
                <a:cs typeface="ＭＳ Ｐゴシック" charset="0"/>
              </a:rPr>
              <a:t>HCM und DCM Symptome: Luftnot / Müdigkeit / Schwäche,</a:t>
            </a:r>
            <a:r>
              <a:rPr lang="de-DE" baseline="0" dirty="0" smtClean="0">
                <a:solidFill>
                  <a:srgbClr val="000000"/>
                </a:solidFill>
                <a:latin typeface="Arial" charset="0"/>
                <a:ea typeface="ＭＳ Ｐゴシック" charset="0"/>
                <a:cs typeface="ＭＳ Ｐゴシック" charset="0"/>
              </a:rPr>
              <a:t> </a:t>
            </a:r>
            <a:r>
              <a:rPr lang="de-DE" dirty="0" smtClean="0">
                <a:solidFill>
                  <a:srgbClr val="000000"/>
                </a:solidFill>
                <a:latin typeface="Arial" charset="0"/>
                <a:ea typeface="ＭＳ Ｐゴシック" charset="0"/>
                <a:cs typeface="ＭＳ Ｐゴシック" charset="0"/>
              </a:rPr>
              <a:t>Plötzlicher Herztod</a:t>
            </a:r>
          </a:p>
          <a:p>
            <a:pPr defTabSz="914400" fontAlgn="base">
              <a:spcBef>
                <a:spcPct val="0"/>
              </a:spcBef>
              <a:spcAft>
                <a:spcPct val="0"/>
              </a:spcAft>
              <a:defRPr/>
            </a:pPr>
            <a:endParaRPr lang="de-DE" dirty="0" smtClean="0">
              <a:solidFill>
                <a:srgbClr val="000000"/>
              </a:solidFill>
              <a:latin typeface="Arial" charset="0"/>
              <a:ea typeface="ＭＳ Ｐゴシック" charset="0"/>
              <a:cs typeface="ＭＳ Ｐゴシック" charset="0"/>
            </a:endParaRPr>
          </a:p>
          <a:p>
            <a:pPr defTabSz="914400" fontAlgn="base">
              <a:spcBef>
                <a:spcPct val="0"/>
              </a:spcBef>
              <a:spcAft>
                <a:spcPct val="0"/>
              </a:spcAft>
              <a:defRPr/>
            </a:pPr>
            <a:endParaRPr lang="de-DE" b="1" dirty="0">
              <a:solidFill>
                <a:srgbClr val="FF0000"/>
              </a:solidFill>
              <a:latin typeface="Arial" charset="0"/>
              <a:ea typeface="ＭＳ Ｐゴシック" charset="0"/>
              <a:cs typeface="ＭＳ Ｐゴシック" charset="0"/>
            </a:endParaRPr>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7</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14400" fontAlgn="base">
              <a:spcBef>
                <a:spcPct val="0"/>
              </a:spcBef>
              <a:spcAft>
                <a:spcPct val="0"/>
              </a:spcAft>
              <a:defRPr/>
            </a:pPr>
            <a:r>
              <a:rPr lang="de-DE" dirty="0" smtClean="0">
                <a:solidFill>
                  <a:srgbClr val="000000"/>
                </a:solidFill>
                <a:cs typeface="ＭＳ Ｐゴシック" charset="0"/>
              </a:rPr>
              <a:t>Die Ursache von AHF bleibt in den meisten Fällen unklar</a:t>
            </a:r>
          </a:p>
          <a:p>
            <a:pPr defTabSz="914400" fontAlgn="base">
              <a:spcBef>
                <a:spcPct val="0"/>
              </a:spcBef>
              <a:spcAft>
                <a:spcPct val="0"/>
              </a:spcAft>
              <a:defRPr/>
            </a:pPr>
            <a:r>
              <a:rPr lang="de-DE" dirty="0" smtClean="0">
                <a:solidFill>
                  <a:srgbClr val="000000"/>
                </a:solidFill>
                <a:cs typeface="ＭＳ Ｐゴシック" charset="0"/>
              </a:rPr>
              <a:t>Zu den Risiken zählen Noxen in der Schwangerschaft (Alkohol, Röteln etc.)</a:t>
            </a:r>
          </a:p>
          <a:p>
            <a:pPr defTabSz="914400" fontAlgn="base">
              <a:spcBef>
                <a:spcPct val="0"/>
              </a:spcBef>
              <a:spcAft>
                <a:spcPct val="0"/>
              </a:spcAft>
              <a:defRPr/>
            </a:pPr>
            <a:r>
              <a:rPr lang="de-DE" dirty="0" smtClean="0">
                <a:solidFill>
                  <a:srgbClr val="000000"/>
                </a:solidFill>
                <a:cs typeface="ＭＳ Ｐゴシック" charset="0"/>
              </a:rPr>
              <a:t>Viele genetische Syndrome (z.B. Down-Syndrom) sind mit AHF vergesellschaftet</a:t>
            </a:r>
          </a:p>
          <a:p>
            <a:pPr defTabSz="914400" fontAlgn="base">
              <a:spcBef>
                <a:spcPct val="0"/>
              </a:spcBef>
              <a:spcAft>
                <a:spcPct val="0"/>
              </a:spcAft>
              <a:defRPr/>
            </a:pPr>
            <a:r>
              <a:rPr lang="de-DE" dirty="0" smtClean="0">
                <a:solidFill>
                  <a:srgbClr val="000000"/>
                </a:solidFill>
                <a:cs typeface="ＭＳ Ｐゴシック" charset="0"/>
              </a:rPr>
              <a:t>Eine familiäres Risiko nicht-</a:t>
            </a:r>
            <a:r>
              <a:rPr lang="de-DE" dirty="0" err="1" smtClean="0">
                <a:solidFill>
                  <a:srgbClr val="000000"/>
                </a:solidFill>
                <a:cs typeface="ＭＳ Ｐゴシック" charset="0"/>
              </a:rPr>
              <a:t>syndromaler</a:t>
            </a:r>
            <a:r>
              <a:rPr lang="de-DE" dirty="0" smtClean="0">
                <a:solidFill>
                  <a:srgbClr val="000000"/>
                </a:solidFill>
                <a:cs typeface="ＭＳ Ｐゴシック" charset="0"/>
              </a:rPr>
              <a:t> AHF gilt als gesichert</a:t>
            </a:r>
          </a:p>
          <a:p>
            <a:endParaRPr lang="de-DE" baseline="0" dirty="0" smtClean="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8</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Klassischer fall von vielen Genen – eine Krankheit</a:t>
            </a:r>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9</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Als </a:t>
            </a:r>
            <a:r>
              <a:rPr lang="de-DE" b="1" dirty="0" err="1" smtClean="0"/>
              <a:t>Haplotyp</a:t>
            </a:r>
            <a:r>
              <a:rPr lang="de-DE" dirty="0" smtClean="0"/>
              <a:t> wird eine Variante einer </a:t>
            </a:r>
            <a:r>
              <a:rPr lang="de-DE" dirty="0" smtClean="0">
                <a:hlinkClick r:id="rId3" tooltip="Nukleotidsequenz"/>
              </a:rPr>
              <a:t>Nukleotidsequenz</a:t>
            </a:r>
            <a:r>
              <a:rPr lang="de-DE" dirty="0" smtClean="0"/>
              <a:t> auf ein und demselben </a:t>
            </a:r>
            <a:r>
              <a:rPr lang="de-DE" dirty="0" smtClean="0">
                <a:hlinkClick r:id="rId4" tooltip="Chromosom"/>
              </a:rPr>
              <a:t>Chromosom</a:t>
            </a:r>
            <a:r>
              <a:rPr lang="de-DE" dirty="0" smtClean="0"/>
              <a:t> im </a:t>
            </a:r>
            <a:r>
              <a:rPr lang="de-DE" dirty="0" smtClean="0">
                <a:hlinkClick r:id="rId5" tooltip="Genom"/>
              </a:rPr>
              <a:t>Genom</a:t>
            </a:r>
            <a:r>
              <a:rPr lang="de-DE" dirty="0" smtClean="0"/>
              <a:t> eines Lebewesens bezeichnet. Ein bestimmter </a:t>
            </a:r>
            <a:r>
              <a:rPr lang="de-DE" dirty="0" err="1" smtClean="0"/>
              <a:t>Haplotyp</a:t>
            </a:r>
            <a:r>
              <a:rPr lang="de-DE" dirty="0" smtClean="0"/>
              <a:t> kann </a:t>
            </a:r>
            <a:r>
              <a:rPr lang="de-DE" dirty="0" err="1" smtClean="0"/>
              <a:t>individuen</a:t>
            </a:r>
            <a:r>
              <a:rPr lang="de-DE" dirty="0" smtClean="0"/>
              <a:t>-, populations- oder auch artspezifisch sein.</a:t>
            </a:r>
          </a:p>
          <a:p>
            <a:r>
              <a:rPr lang="de-DE" dirty="0" smtClean="0"/>
              <a:t>Die dabei verglichenen </a:t>
            </a:r>
            <a:r>
              <a:rPr lang="de-DE" dirty="0" smtClean="0">
                <a:hlinkClick r:id="rId6" tooltip="Allel"/>
              </a:rPr>
              <a:t>Allele</a:t>
            </a:r>
            <a:r>
              <a:rPr lang="de-DE" dirty="0" smtClean="0"/>
              <a:t> können</a:t>
            </a:r>
            <a:r>
              <a:rPr lang="de-DE" baseline="0" dirty="0" smtClean="0"/>
              <a:t> </a:t>
            </a:r>
            <a:r>
              <a:rPr lang="de-DE" dirty="0" smtClean="0"/>
              <a:t>individuelle Kombinationen von </a:t>
            </a:r>
            <a:r>
              <a:rPr lang="de-DE" dirty="0" smtClean="0">
                <a:hlinkClick r:id="rId7" tooltip="Single Nucleotide Polymorphism"/>
              </a:rPr>
              <a:t>SNPs</a:t>
            </a:r>
            <a:r>
              <a:rPr lang="de-DE" dirty="0" smtClean="0"/>
              <a:t> sein, die als genetische </a:t>
            </a:r>
            <a:r>
              <a:rPr lang="de-DE" dirty="0" smtClean="0">
                <a:hlinkClick r:id="rId8" tooltip="Marker (Genetik)"/>
              </a:rPr>
              <a:t>Marker</a:t>
            </a:r>
            <a:r>
              <a:rPr lang="de-DE" dirty="0" smtClean="0"/>
              <a:t> benutzt werden können.</a:t>
            </a:r>
            <a:endParaRPr lang="de-DE" dirty="0"/>
          </a:p>
        </p:txBody>
      </p:sp>
      <p:sp>
        <p:nvSpPr>
          <p:cNvPr id="4" name="Foliennummernplatzhalter 3"/>
          <p:cNvSpPr>
            <a:spLocks noGrp="1"/>
          </p:cNvSpPr>
          <p:nvPr>
            <p:ph type="sldNum" sz="quarter" idx="10"/>
          </p:nvPr>
        </p:nvSpPr>
        <p:spPr/>
        <p:txBody>
          <a:bodyPr/>
          <a:lstStyle/>
          <a:p>
            <a:fld id="{64F6DB86-A9D3-614A-B8A5-2FA494C5677E}" type="slidenum">
              <a:rPr lang="de-DE" smtClean="0">
                <a:solidFill>
                  <a:prstClr val="black"/>
                </a:solidFill>
                <a:latin typeface="Calibri"/>
              </a:rPr>
              <a:pPr/>
              <a:t>10</a:t>
            </a:fld>
            <a:endParaRPr lang="de-DE">
              <a:solidFill>
                <a:prstClr val="black"/>
              </a:solidFill>
              <a:latin typeface="Calibri"/>
            </a:endParaRPr>
          </a:p>
        </p:txBody>
      </p:sp>
    </p:spTree>
    <p:extLst>
      <p:ext uri="{BB962C8B-B14F-4D97-AF65-F5344CB8AC3E}">
        <p14:creationId xmlns:p14="http://schemas.microsoft.com/office/powerpoint/2010/main" val="3750924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de-DE"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4268920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2932970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e-DE"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226352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de-DE"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Click to edit Master subtitle style</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4268920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3745313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e-DE"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4236755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5" name="Date Placeholder 4"/>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de-D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1017702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7" name="Date Placeholder 6"/>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de-DE">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42182168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Date Placeholder 2"/>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de-DE">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28535214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de-DE">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326930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de-D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994956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3745313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de-D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89900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2932970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e-DE"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226352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601A2FAC-82CC-E646-9EE4-F46DE79D0A04}"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24370631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9AC75ED6-66DC-3248-9FC5-EC45F858952F}"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7998205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24"/>
          <p:cNvSpPr>
            <a:spLocks noGrp="1" noChangeArrowheads="1"/>
          </p:cNvSpPr>
          <p:nvPr>
            <p:ph type="sldNum" sz="quarter" idx="10"/>
          </p:nvPr>
        </p:nvSpPr>
        <p:spPr>
          <a:ln/>
        </p:spPr>
        <p:txBody>
          <a:bodyPr/>
          <a:lstStyle>
            <a:lvl1pPr>
              <a:defRPr/>
            </a:lvl1pPr>
          </a:lstStyle>
          <a:p>
            <a:pPr>
              <a:defRPr/>
            </a:pPr>
            <a:fld id="{459F7991-3101-EE49-B840-9FE7B8D9D591}"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13668976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250825" y="981075"/>
            <a:ext cx="4244975" cy="5191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981075"/>
            <a:ext cx="4244975" cy="5191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24"/>
          <p:cNvSpPr>
            <a:spLocks noGrp="1" noChangeArrowheads="1"/>
          </p:cNvSpPr>
          <p:nvPr>
            <p:ph type="sldNum" sz="quarter" idx="10"/>
          </p:nvPr>
        </p:nvSpPr>
        <p:spPr>
          <a:ln/>
        </p:spPr>
        <p:txBody>
          <a:bodyPr/>
          <a:lstStyle>
            <a:lvl1pPr>
              <a:defRPr/>
            </a:lvl1pPr>
          </a:lstStyle>
          <a:p>
            <a:pPr>
              <a:defRPr/>
            </a:pPr>
            <a:fld id="{8AB80FD5-B283-3E40-84DB-38A5D852AB47}"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26498567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24"/>
          <p:cNvSpPr>
            <a:spLocks noGrp="1" noChangeArrowheads="1"/>
          </p:cNvSpPr>
          <p:nvPr>
            <p:ph type="sldNum" sz="quarter" idx="10"/>
          </p:nvPr>
        </p:nvSpPr>
        <p:spPr>
          <a:ln/>
        </p:spPr>
        <p:txBody>
          <a:bodyPr/>
          <a:lstStyle>
            <a:lvl1pPr>
              <a:defRPr/>
            </a:lvl1pPr>
          </a:lstStyle>
          <a:p>
            <a:pPr>
              <a:defRPr/>
            </a:pPr>
            <a:fld id="{0015E533-B8AA-0040-BB51-78BAD4710B17}"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39211277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24"/>
          <p:cNvSpPr>
            <a:spLocks noGrp="1" noChangeArrowheads="1"/>
          </p:cNvSpPr>
          <p:nvPr>
            <p:ph type="sldNum" sz="quarter" idx="10"/>
          </p:nvPr>
        </p:nvSpPr>
        <p:spPr>
          <a:ln/>
        </p:spPr>
        <p:txBody>
          <a:bodyPr/>
          <a:lstStyle>
            <a:lvl1pPr>
              <a:defRPr/>
            </a:lvl1pPr>
          </a:lstStyle>
          <a:p>
            <a:pPr>
              <a:defRPr/>
            </a:pPr>
            <a:fld id="{636B3CB1-C93C-5B46-A222-495BFBA1BDDE}"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26269494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24"/>
          <p:cNvSpPr>
            <a:spLocks noGrp="1" noChangeArrowheads="1"/>
          </p:cNvSpPr>
          <p:nvPr>
            <p:ph type="sldNum" sz="quarter" idx="10"/>
          </p:nvPr>
        </p:nvSpPr>
        <p:spPr>
          <a:ln/>
        </p:spPr>
        <p:txBody>
          <a:bodyPr/>
          <a:lstStyle>
            <a:lvl1pPr>
              <a:defRPr/>
            </a:lvl1pPr>
          </a:lstStyle>
          <a:p>
            <a:pPr>
              <a:defRPr/>
            </a:pPr>
            <a:fld id="{F292812D-7251-F34F-AA1B-228A6DD838F2}"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1232010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e-DE"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
        <p:nvSpPr>
          <p:cNvPr id="4" name="Date Placeholder 3"/>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de-DE">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42367550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24"/>
          <p:cNvSpPr>
            <a:spLocks noGrp="1" noChangeArrowheads="1"/>
          </p:cNvSpPr>
          <p:nvPr>
            <p:ph type="sldNum" sz="quarter" idx="10"/>
          </p:nvPr>
        </p:nvSpPr>
        <p:spPr>
          <a:ln/>
        </p:spPr>
        <p:txBody>
          <a:bodyPr/>
          <a:lstStyle>
            <a:lvl1pPr>
              <a:defRPr/>
            </a:lvl1pPr>
          </a:lstStyle>
          <a:p>
            <a:pPr>
              <a:defRPr/>
            </a:pPr>
            <a:fld id="{A7784B60-1630-CA4B-8709-D6C5992C6450}"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21235847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24"/>
          <p:cNvSpPr>
            <a:spLocks noGrp="1" noChangeArrowheads="1"/>
          </p:cNvSpPr>
          <p:nvPr>
            <p:ph type="sldNum" sz="quarter" idx="10"/>
          </p:nvPr>
        </p:nvSpPr>
        <p:spPr>
          <a:ln/>
        </p:spPr>
        <p:txBody>
          <a:bodyPr/>
          <a:lstStyle>
            <a:lvl1pPr>
              <a:defRPr/>
            </a:lvl1pPr>
          </a:lstStyle>
          <a:p>
            <a:pPr>
              <a:defRPr/>
            </a:pPr>
            <a:fld id="{634275D4-97F8-E34C-BF37-32CB40BC2C9D}"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8377135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834C762F-FD4E-1540-AA80-061A2B61AF42}"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39989825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732588" y="274638"/>
            <a:ext cx="2160587" cy="58975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250825" y="274638"/>
            <a:ext cx="6329363" cy="58975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24"/>
          <p:cNvSpPr>
            <a:spLocks noGrp="1" noChangeArrowheads="1"/>
          </p:cNvSpPr>
          <p:nvPr>
            <p:ph type="sldNum" sz="quarter" idx="10"/>
          </p:nvPr>
        </p:nvSpPr>
        <p:spPr>
          <a:ln/>
        </p:spPr>
        <p:txBody>
          <a:bodyPr/>
          <a:lstStyle>
            <a:lvl1pPr>
              <a:defRPr/>
            </a:lvl1pPr>
          </a:lstStyle>
          <a:p>
            <a:pPr>
              <a:defRPr/>
            </a:pPr>
            <a:fld id="{2DB6852B-F013-2E4A-A48E-7B0708DF0391}"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8829196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reserve="1">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250825" y="274638"/>
            <a:ext cx="8642350" cy="561975"/>
          </a:xfrm>
        </p:spPr>
        <p:txBody>
          <a:bodyPr/>
          <a:lstStyle/>
          <a:p>
            <a:r>
              <a:rPr lang="de-DE" smtClean="0"/>
              <a:t>Titelmasterformat durch Klicken bearbeiten</a:t>
            </a:r>
            <a:endParaRPr lang="de-DE"/>
          </a:p>
        </p:txBody>
      </p:sp>
      <p:sp>
        <p:nvSpPr>
          <p:cNvPr id="3" name="Tabellenplatzhalter 2"/>
          <p:cNvSpPr>
            <a:spLocks noGrp="1"/>
          </p:cNvSpPr>
          <p:nvPr>
            <p:ph type="tbl" idx="1"/>
          </p:nvPr>
        </p:nvSpPr>
        <p:spPr>
          <a:xfrm>
            <a:off x="250825" y="981075"/>
            <a:ext cx="8642350" cy="5191125"/>
          </a:xfrm>
        </p:spPr>
        <p:txBody>
          <a:bodyPr/>
          <a:lstStyle/>
          <a:p>
            <a:pPr lvl="0"/>
            <a:endParaRPr lang="de-DE" noProof="0" smtClean="0"/>
          </a:p>
        </p:txBody>
      </p:sp>
      <p:sp>
        <p:nvSpPr>
          <p:cNvPr id="4" name="Rectangle 24"/>
          <p:cNvSpPr>
            <a:spLocks noGrp="1" noChangeArrowheads="1"/>
          </p:cNvSpPr>
          <p:nvPr>
            <p:ph type="sldNum" sz="quarter" idx="10"/>
          </p:nvPr>
        </p:nvSpPr>
        <p:spPr>
          <a:ln/>
        </p:spPr>
        <p:txBody>
          <a:bodyPr/>
          <a:lstStyle>
            <a:lvl1pPr>
              <a:defRPr/>
            </a:lvl1pPr>
          </a:lstStyle>
          <a:p>
            <a:pPr>
              <a:defRPr/>
            </a:pPr>
            <a:fld id="{00030A17-21B7-2343-AC0C-2DF9ADAD1386}" type="slidenum">
              <a:rPr lang="de-DE">
                <a:solidFill>
                  <a:srgbClr val="000000"/>
                </a:solidFill>
              </a:rPr>
              <a:pPr>
                <a:defRPr/>
              </a:pPr>
              <a:t>‹#›</a:t>
            </a:fld>
            <a:endParaRPr lang="de-DE">
              <a:solidFill>
                <a:srgbClr val="000000"/>
              </a:solidFill>
            </a:endParaRPr>
          </a:p>
        </p:txBody>
      </p:sp>
    </p:spTree>
    <p:extLst>
      <p:ext uri="{BB962C8B-B14F-4D97-AF65-F5344CB8AC3E}">
        <p14:creationId xmlns:p14="http://schemas.microsoft.com/office/powerpoint/2010/main" val="3796054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5" name="Date Placeholder 4"/>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de-D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101770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7" name="Date Placeholder 6"/>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de-DE">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4218216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de-DE"/>
          </a:p>
        </p:txBody>
      </p:sp>
      <p:sp>
        <p:nvSpPr>
          <p:cNvPr id="3" name="Date Placeholder 2"/>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de-DE">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2853521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de-DE">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326930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e-DE"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de-D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994956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e-DE"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de-DE">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899003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Click to edit Master title style</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5857562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Click to edit Master title style</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FAB761-6160-344C-AC9C-416909C784F7}" type="datetimeFigureOut">
              <a:rPr lang="en-US" smtClean="0">
                <a:solidFill>
                  <a:prstClr val="black">
                    <a:tint val="75000"/>
                  </a:prstClr>
                </a:solidFill>
                <a:latin typeface="Calibri"/>
              </a:rPr>
              <a:pPr/>
              <a:t>06.12.13</a:t>
            </a:fld>
            <a:endParaRPr lang="de-DE">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E7B3E5-60A1-0448-B591-2DF58448BDA2}" type="slidenum">
              <a:rPr lang="de-DE" smtClean="0">
                <a:solidFill>
                  <a:prstClr val="black">
                    <a:tint val="75000"/>
                  </a:prstClr>
                </a:solidFill>
                <a:latin typeface="Calibri"/>
              </a:rPr>
              <a:pPr/>
              <a:t>‹#›</a:t>
            </a:fld>
            <a:endParaRPr lang="de-DE">
              <a:solidFill>
                <a:prstClr val="black">
                  <a:tint val="75000"/>
                </a:prstClr>
              </a:solidFill>
              <a:latin typeface="Calibri"/>
            </a:endParaRPr>
          </a:p>
        </p:txBody>
      </p:sp>
    </p:spTree>
    <p:extLst>
      <p:ext uri="{BB962C8B-B14F-4D97-AF65-F5344CB8AC3E}">
        <p14:creationId xmlns:p14="http://schemas.microsoft.com/office/powerpoint/2010/main" val="35857562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250825" y="274638"/>
            <a:ext cx="86423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de-DE"/>
              <a:t>Titelmasterformat durch Klicken bearbeiten</a:t>
            </a:r>
          </a:p>
        </p:txBody>
      </p:sp>
      <p:sp>
        <p:nvSpPr>
          <p:cNvPr id="1028" name="Rectangle 3"/>
          <p:cNvSpPr>
            <a:spLocks noGrp="1" noChangeArrowheads="1"/>
          </p:cNvSpPr>
          <p:nvPr>
            <p:ph type="body" idx="1"/>
          </p:nvPr>
        </p:nvSpPr>
        <p:spPr bwMode="auto">
          <a:xfrm>
            <a:off x="250825" y="981075"/>
            <a:ext cx="8642350"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p:txBody>
      </p:sp>
      <p:sp>
        <p:nvSpPr>
          <p:cNvPr id="1048" name="Rectangle 24"/>
          <p:cNvSpPr>
            <a:spLocks noGrp="1" noChangeArrowheads="1"/>
          </p:cNvSpPr>
          <p:nvPr>
            <p:ph type="sldNum" sz="quarter" idx="4"/>
          </p:nvPr>
        </p:nvSpPr>
        <p:spPr bwMode="auto">
          <a:xfrm>
            <a:off x="6838950" y="60928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smtClean="0">
                <a:cs typeface="+mn-cs"/>
              </a:defRPr>
            </a:lvl1pPr>
          </a:lstStyle>
          <a:p>
            <a:pPr defTabSz="914400" fontAlgn="base">
              <a:spcBef>
                <a:spcPct val="0"/>
              </a:spcBef>
              <a:spcAft>
                <a:spcPct val="0"/>
              </a:spcAft>
              <a:defRPr/>
            </a:pPr>
            <a:fld id="{68FFBE77-4F5B-CD45-B0A1-BB6F2C3B9708}" type="slidenum">
              <a:rPr lang="de-DE">
                <a:solidFill>
                  <a:srgbClr val="000000"/>
                </a:solidFill>
                <a:latin typeface="Arial" charset="0"/>
                <a:ea typeface="ＭＳ Ｐゴシック" charset="0"/>
              </a:rPr>
              <a:pPr defTabSz="914400" fontAlgn="base">
                <a:spcBef>
                  <a:spcPct val="0"/>
                </a:spcBef>
                <a:spcAft>
                  <a:spcPct val="0"/>
                </a:spcAft>
                <a:defRPr/>
              </a:pPr>
              <a:t>‹#›</a:t>
            </a:fld>
            <a:endParaRPr lang="de-DE">
              <a:solidFill>
                <a:srgbClr val="000000"/>
              </a:solidFill>
              <a:latin typeface="Arial" charset="0"/>
              <a:ea typeface="ＭＳ Ｐゴシック"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rtl="0" eaLnBrk="0" fontAlgn="base" hangingPunct="0">
        <a:spcBef>
          <a:spcPct val="0"/>
        </a:spcBef>
        <a:spcAft>
          <a:spcPct val="0"/>
        </a:spcAft>
        <a:defRPr sz="3000" b="1">
          <a:solidFill>
            <a:schemeClr val="bg2"/>
          </a:solidFill>
          <a:latin typeface="+mj-lt"/>
          <a:ea typeface="ＭＳ Ｐゴシック" charset="0"/>
          <a:cs typeface="ＭＳ Ｐゴシック" charset="0"/>
        </a:defRPr>
      </a:lvl1pPr>
      <a:lvl2pPr algn="l" rtl="0" eaLnBrk="0" fontAlgn="base" hangingPunct="0">
        <a:spcBef>
          <a:spcPct val="0"/>
        </a:spcBef>
        <a:spcAft>
          <a:spcPct val="0"/>
        </a:spcAft>
        <a:defRPr sz="3000" b="1">
          <a:solidFill>
            <a:schemeClr val="bg2"/>
          </a:solidFill>
          <a:latin typeface="Arial" pitchFamily="34" charset="0"/>
          <a:ea typeface="ＭＳ Ｐゴシック" charset="0"/>
          <a:cs typeface="ＭＳ Ｐゴシック" charset="0"/>
        </a:defRPr>
      </a:lvl2pPr>
      <a:lvl3pPr algn="l" rtl="0" eaLnBrk="0" fontAlgn="base" hangingPunct="0">
        <a:spcBef>
          <a:spcPct val="0"/>
        </a:spcBef>
        <a:spcAft>
          <a:spcPct val="0"/>
        </a:spcAft>
        <a:defRPr sz="3000" b="1">
          <a:solidFill>
            <a:schemeClr val="bg2"/>
          </a:solidFill>
          <a:latin typeface="Arial" pitchFamily="34" charset="0"/>
          <a:ea typeface="ＭＳ Ｐゴシック" charset="0"/>
          <a:cs typeface="ＭＳ Ｐゴシック" charset="0"/>
        </a:defRPr>
      </a:lvl3pPr>
      <a:lvl4pPr algn="l" rtl="0" eaLnBrk="0" fontAlgn="base" hangingPunct="0">
        <a:spcBef>
          <a:spcPct val="0"/>
        </a:spcBef>
        <a:spcAft>
          <a:spcPct val="0"/>
        </a:spcAft>
        <a:defRPr sz="3000" b="1">
          <a:solidFill>
            <a:schemeClr val="bg2"/>
          </a:solidFill>
          <a:latin typeface="Arial" pitchFamily="34" charset="0"/>
          <a:ea typeface="ＭＳ Ｐゴシック" charset="0"/>
          <a:cs typeface="ＭＳ Ｐゴシック" charset="0"/>
        </a:defRPr>
      </a:lvl4pPr>
      <a:lvl5pPr algn="l" rtl="0" eaLnBrk="0" fontAlgn="base" hangingPunct="0">
        <a:spcBef>
          <a:spcPct val="0"/>
        </a:spcBef>
        <a:spcAft>
          <a:spcPct val="0"/>
        </a:spcAft>
        <a:defRPr sz="3000" b="1">
          <a:solidFill>
            <a:schemeClr val="bg2"/>
          </a:solidFill>
          <a:latin typeface="Arial" pitchFamily="34" charset="0"/>
          <a:ea typeface="ＭＳ Ｐゴシック" charset="0"/>
          <a:cs typeface="ＭＳ Ｐゴシック" charset="0"/>
        </a:defRPr>
      </a:lvl5pPr>
      <a:lvl6pPr marL="457200" algn="l" rtl="0" fontAlgn="base">
        <a:spcBef>
          <a:spcPct val="0"/>
        </a:spcBef>
        <a:spcAft>
          <a:spcPct val="0"/>
        </a:spcAft>
        <a:defRPr sz="3000" b="1">
          <a:solidFill>
            <a:schemeClr val="bg2"/>
          </a:solidFill>
          <a:latin typeface="Arial" pitchFamily="34" charset="0"/>
        </a:defRPr>
      </a:lvl6pPr>
      <a:lvl7pPr marL="914400" algn="l" rtl="0" fontAlgn="base">
        <a:spcBef>
          <a:spcPct val="0"/>
        </a:spcBef>
        <a:spcAft>
          <a:spcPct val="0"/>
        </a:spcAft>
        <a:defRPr sz="3000" b="1">
          <a:solidFill>
            <a:schemeClr val="bg2"/>
          </a:solidFill>
          <a:latin typeface="Arial" pitchFamily="34" charset="0"/>
        </a:defRPr>
      </a:lvl7pPr>
      <a:lvl8pPr marL="1371600" algn="l" rtl="0" fontAlgn="base">
        <a:spcBef>
          <a:spcPct val="0"/>
        </a:spcBef>
        <a:spcAft>
          <a:spcPct val="0"/>
        </a:spcAft>
        <a:defRPr sz="3000" b="1">
          <a:solidFill>
            <a:schemeClr val="bg2"/>
          </a:solidFill>
          <a:latin typeface="Arial" pitchFamily="34" charset="0"/>
        </a:defRPr>
      </a:lvl8pPr>
      <a:lvl9pPr marL="1828800" algn="l" rtl="0" fontAlgn="base">
        <a:spcBef>
          <a:spcPct val="0"/>
        </a:spcBef>
        <a:spcAft>
          <a:spcPct val="0"/>
        </a:spcAft>
        <a:defRPr sz="3000" b="1">
          <a:solidFill>
            <a:schemeClr val="bg2"/>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a:solidFill>
            <a:schemeClr val="tx1"/>
          </a:solidFill>
          <a:latin typeface="+mn-lt"/>
          <a:ea typeface="ＭＳ Ｐゴシック" charset="0"/>
        </a:defRPr>
      </a:lvl3pPr>
      <a:lvl4pPr marL="1598613"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8.wmf"/><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gif"/><Relationship Id="rId5" Type="http://schemas.openxmlformats.org/officeDocument/2006/relationships/image" Target="../media/image10.png"/><Relationship Id="rId1" Type="http://schemas.openxmlformats.org/officeDocument/2006/relationships/slideLayout" Target="../slideLayouts/slideLayout24.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1.jpeg"/><Relationship Id="rId1" Type="http://schemas.openxmlformats.org/officeDocument/2006/relationships/slideLayout" Target="../slideLayouts/slideLayout24.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2.jpeg"/><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jpe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 Id="rId3"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19.gif"/><Relationship Id="rId1" Type="http://schemas.openxmlformats.org/officeDocument/2006/relationships/slideLayout" Target="../slideLayouts/slideLayout24.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png"/><Relationship Id="rId7" Type="http://schemas.openxmlformats.org/officeDocument/2006/relationships/image" Target="../media/image23.png"/><Relationship Id="rId1" Type="http://schemas.openxmlformats.org/officeDocument/2006/relationships/slideLayout" Target="../slideLayouts/slideLayout24.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 Id="rId3" Type="http://schemas.openxmlformats.org/officeDocument/2006/relationships/image" Target="../media/image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4.png"/><Relationship Id="rId1" Type="http://schemas.openxmlformats.org/officeDocument/2006/relationships/slideLayout" Target="../slideLayouts/slideLayout24.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5.jpeg"/><Relationship Id="rId1" Type="http://schemas.openxmlformats.org/officeDocument/2006/relationships/slideLayout" Target="../slideLayouts/slideLayout24.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6.png"/><Relationship Id="rId1" Type="http://schemas.openxmlformats.org/officeDocument/2006/relationships/slideLayout" Target="../slideLayouts/slideLayout24.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4.xml"/><Relationship Id="rId4" Type="http://schemas.openxmlformats.org/officeDocument/2006/relationships/notesSlide" Target="../notesSlides/notesSlide26.xml"/><Relationship Id="rId5" Type="http://schemas.openxmlformats.org/officeDocument/2006/relationships/image" Target="../media/image1.jpeg"/><Relationship Id="rId6" Type="http://schemas.openxmlformats.org/officeDocument/2006/relationships/image" Target="../media/image27.png"/><Relationship Id="rId1" Type="http://schemas.microsoft.com/office/2007/relationships/media" Target="../media/media1.mp4"/><Relationship Id="rId2" Type="http://schemas.openxmlformats.org/officeDocument/2006/relationships/video" Target="../media/media1.mp4"/></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8.png"/><Relationship Id="rId1" Type="http://schemas.openxmlformats.org/officeDocument/2006/relationships/slideLayout" Target="../slideLayouts/slideLayout24.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9.png"/><Relationship Id="rId1" Type="http://schemas.openxmlformats.org/officeDocument/2006/relationships/slideLayout" Target="../slideLayouts/slideLayout24.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9.png"/><Relationship Id="rId1" Type="http://schemas.openxmlformats.org/officeDocument/2006/relationships/slideLayout" Target="../slideLayouts/slideLayout24.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24.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32.png"/><Relationship Id="rId1" Type="http://schemas.openxmlformats.org/officeDocument/2006/relationships/slideLayout" Target="../slideLayouts/slideLayout24.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33.png"/><Relationship Id="rId5" Type="http://schemas.openxmlformats.org/officeDocument/2006/relationships/image" Target="../media/image34.wmf"/><Relationship Id="rId6" Type="http://schemas.openxmlformats.org/officeDocument/2006/relationships/image" Target="../media/image35.wmf"/><Relationship Id="rId1" Type="http://schemas.openxmlformats.org/officeDocument/2006/relationships/slideLayout" Target="../slideLayouts/slideLayout24.xml"/><Relationship Id="rId2"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36.png"/><Relationship Id="rId1" Type="http://schemas.openxmlformats.org/officeDocument/2006/relationships/slideLayout" Target="../slideLayouts/slideLayout24.xml"/><Relationship Id="rId2"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 Id="rId3"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3.png"/><Relationship Id="rId5" Type="http://schemas.openxmlformats.org/officeDocument/2006/relationships/image" Target="../media/image4.jpe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5.wmf"/><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6.jpe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jpe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descr="LTL_PPP_Vorlagen-2.jpg"/>
          <p:cNvPicPr>
            <a:picLocks noChangeAspect="1"/>
          </p:cNvPicPr>
          <p:nvPr/>
        </p:nvPicPr>
        <p:blipFill rotWithShape="1">
          <a:blip r:embed="rId2">
            <a:extLst>
              <a:ext uri="{28A0092B-C50C-407E-A947-70E740481C1C}">
                <a14:useLocalDpi xmlns:a14="http://schemas.microsoft.com/office/drawing/2010/main" val="0"/>
              </a:ext>
            </a:extLst>
          </a:blip>
          <a:srcRect r="25455" b="12104"/>
          <a:stretch/>
        </p:blipFill>
        <p:spPr>
          <a:xfrm>
            <a:off x="-8037" y="0"/>
            <a:ext cx="6822341" cy="6184900"/>
          </a:xfrm>
          <a:prstGeom prst="rect">
            <a:avLst/>
          </a:prstGeom>
        </p:spPr>
      </p:pic>
      <p:sp>
        <p:nvSpPr>
          <p:cNvPr id="7" name="Textfeld 6"/>
          <p:cNvSpPr txBox="1"/>
          <p:nvPr/>
        </p:nvSpPr>
        <p:spPr>
          <a:xfrm>
            <a:off x="730250" y="1005417"/>
            <a:ext cx="5503333" cy="5041381"/>
          </a:xfrm>
          <a:prstGeom prst="rect">
            <a:avLst/>
          </a:prstGeom>
          <a:noFill/>
        </p:spPr>
        <p:txBody>
          <a:bodyPr wrap="square" rtlCol="0">
            <a:spAutoFit/>
          </a:bodyPr>
          <a:lstStyle/>
          <a:p>
            <a:pPr>
              <a:lnSpc>
                <a:spcPct val="120000"/>
              </a:lnSpc>
            </a:pPr>
            <a:r>
              <a:rPr lang="de-DE" sz="4400" b="1" dirty="0" smtClean="0">
                <a:solidFill>
                  <a:prstClr val="white"/>
                </a:solidFill>
                <a:latin typeface="Helvetica Neue"/>
                <a:cs typeface="Helvetica Neue"/>
              </a:rPr>
              <a:t>Kardiovaskuläre Erkrankungen</a:t>
            </a:r>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smtClean="0">
              <a:solidFill>
                <a:prstClr val="black"/>
              </a:solidFill>
              <a:latin typeface="Calibri"/>
            </a:endParaRPr>
          </a:p>
          <a:p>
            <a:endParaRPr lang="de-DE" dirty="0">
              <a:solidFill>
                <a:prstClr val="black"/>
              </a:solidFill>
              <a:latin typeface="Calibri"/>
            </a:endParaRPr>
          </a:p>
          <a:p>
            <a:endParaRPr lang="de-DE" dirty="0" smtClean="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pPr algn="r"/>
            <a:r>
              <a:rPr lang="de-DE" dirty="0">
                <a:solidFill>
                  <a:prstClr val="white"/>
                </a:solidFill>
                <a:latin typeface="Helvetica Neue"/>
                <a:cs typeface="Helvetica Neue"/>
              </a:rPr>
              <a:t>Dr. Luiza Bengtsson</a:t>
            </a:r>
          </a:p>
          <a:p>
            <a:pPr algn="r"/>
            <a:r>
              <a:rPr lang="de-DE" b="1" dirty="0">
                <a:solidFill>
                  <a:prstClr val="white"/>
                </a:solidFill>
                <a:latin typeface="Helvetica Neue"/>
                <a:cs typeface="Helvetica Neue"/>
              </a:rPr>
              <a:t>Abteilung Kommunikation</a:t>
            </a:r>
          </a:p>
        </p:txBody>
      </p:sp>
      <p:grpSp>
        <p:nvGrpSpPr>
          <p:cNvPr id="9" name="Group 8"/>
          <p:cNvGrpSpPr/>
          <p:nvPr/>
        </p:nvGrpSpPr>
        <p:grpSpPr>
          <a:xfrm>
            <a:off x="-1687" y="6329086"/>
            <a:ext cx="9144000" cy="528914"/>
            <a:chOff x="0" y="6329086"/>
            <a:chExt cx="9144000" cy="528914"/>
          </a:xfrm>
        </p:grpSpPr>
        <p:pic>
          <p:nvPicPr>
            <p:cNvPr id="10" name="Bild 4" descr="LTL_PPP_Vorlagen-2.jpg"/>
            <p:cNvPicPr>
              <a:picLocks noChangeAspect="1"/>
            </p:cNvPicPr>
            <p:nvPr/>
          </p:nvPicPr>
          <p:blipFill rotWithShape="1">
            <a:blip r:embed="rId2">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2">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grpSp>
    </p:spTree>
    <p:extLst>
      <p:ext uri="{BB962C8B-B14F-4D97-AF65-F5344CB8AC3E}">
        <p14:creationId xmlns:p14="http://schemas.microsoft.com/office/powerpoint/2010/main" val="1376856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Wie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findet</a:t>
            </a:r>
            <a:r>
              <a:rPr lang="en-US" sz="3200" b="1" dirty="0" smtClean="0">
                <a:solidFill>
                  <a:prstClr val="white"/>
                </a:solidFill>
                <a:latin typeface="Helvetica Neue"/>
                <a:ea typeface="ＭＳ Ｐゴシック" charset="0"/>
                <a:cs typeface="Helvetica Neue"/>
              </a:rPr>
              <a:t> man die </a:t>
            </a:r>
            <a:r>
              <a:rPr lang="en-US" sz="3200" b="1" dirty="0" err="1" smtClean="0">
                <a:solidFill>
                  <a:prstClr val="white"/>
                </a:solidFill>
                <a:latin typeface="Helvetica Neue"/>
                <a:ea typeface="ＭＳ Ｐゴシック" charset="0"/>
                <a:cs typeface="Helvetica Neue"/>
              </a:rPr>
              <a:t>betroffene</a:t>
            </a:r>
            <a:r>
              <a:rPr lang="en-US" sz="3200" b="1" dirty="0" smtClean="0">
                <a:solidFill>
                  <a:prstClr val="white"/>
                </a:solidFill>
                <a:latin typeface="Helvetica Neue"/>
                <a:ea typeface="ＭＳ Ｐゴシック" charset="0"/>
                <a:cs typeface="Helvetica Neue"/>
              </a:rPr>
              <a:t> Gene?</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10</a:t>
            </a:fld>
            <a:endParaRPr lang="en-US">
              <a:solidFill>
                <a:prstClr val="white"/>
              </a:solidFill>
              <a:latin typeface="Calibri"/>
            </a:endParaRPr>
          </a:p>
        </p:txBody>
      </p:sp>
      <p:pic>
        <p:nvPicPr>
          <p:cNvPr id="7" name="Picture 2"/>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2349503" y="1543858"/>
            <a:ext cx="4357843" cy="4580449"/>
          </a:xfrm>
        </p:spPr>
      </p:pic>
      <p:sp>
        <p:nvSpPr>
          <p:cNvPr id="8" name="Text Box 6"/>
          <p:cNvSpPr txBox="1">
            <a:spLocks noChangeArrowheads="1"/>
          </p:cNvSpPr>
          <p:nvPr/>
        </p:nvSpPr>
        <p:spPr bwMode="auto">
          <a:xfrm>
            <a:off x="6169877" y="5967144"/>
            <a:ext cx="2971800" cy="31432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400" b="1" dirty="0">
                <a:solidFill>
                  <a:srgbClr val="000000"/>
                </a:solidFill>
                <a:latin typeface="Arial" charset="0"/>
                <a:ea typeface="ＭＳ Ｐゴシック" charset="0"/>
                <a:cs typeface="ＭＳ Ｐゴシック" charset="0"/>
              </a:rPr>
              <a:t>Posch MG. </a:t>
            </a:r>
            <a:r>
              <a:rPr lang="de-DE" sz="1400" b="1" dirty="0" err="1">
                <a:solidFill>
                  <a:srgbClr val="000000"/>
                </a:solidFill>
                <a:latin typeface="Arial" charset="0"/>
                <a:ea typeface="ＭＳ Ｐゴシック" charset="0"/>
                <a:cs typeface="ＭＳ Ｐゴシック" charset="0"/>
              </a:rPr>
              <a:t>Clin</a:t>
            </a:r>
            <a:r>
              <a:rPr lang="de-DE" sz="1400" b="1" dirty="0">
                <a:solidFill>
                  <a:srgbClr val="000000"/>
                </a:solidFill>
                <a:latin typeface="Arial" charset="0"/>
                <a:ea typeface="ＭＳ Ｐゴシック" charset="0"/>
                <a:cs typeface="ＭＳ Ｐゴシック" charset="0"/>
              </a:rPr>
              <a:t> Res </a:t>
            </a:r>
            <a:r>
              <a:rPr lang="de-DE" sz="1400" b="1" dirty="0" err="1">
                <a:solidFill>
                  <a:srgbClr val="000000"/>
                </a:solidFill>
                <a:latin typeface="Arial" charset="0"/>
                <a:ea typeface="ＭＳ Ｐゴシック" charset="0"/>
                <a:cs typeface="ＭＳ Ｐゴシック" charset="0"/>
              </a:rPr>
              <a:t>Cardiol</a:t>
            </a:r>
            <a:r>
              <a:rPr lang="de-DE" sz="1400" b="1" dirty="0">
                <a:solidFill>
                  <a:srgbClr val="000000"/>
                </a:solidFill>
                <a:latin typeface="Arial" charset="0"/>
                <a:ea typeface="ＭＳ Ｐゴシック" charset="0"/>
                <a:cs typeface="ＭＳ Ｐゴシック" charset="0"/>
              </a:rPr>
              <a:t> 2010</a:t>
            </a:r>
          </a:p>
        </p:txBody>
      </p:sp>
    </p:spTree>
    <p:extLst>
      <p:ext uri="{BB962C8B-B14F-4D97-AF65-F5344CB8AC3E}">
        <p14:creationId xmlns:p14="http://schemas.microsoft.com/office/powerpoint/2010/main" val="206025936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descr="LTL_PPP_Vorlagen-2.jpg"/>
          <p:cNvPicPr>
            <a:picLocks noChangeAspect="1"/>
          </p:cNvPicPr>
          <p:nvPr/>
        </p:nvPicPr>
        <p:blipFill rotWithShape="1">
          <a:blip r:embed="rId2">
            <a:extLst>
              <a:ext uri="{28A0092B-C50C-407E-A947-70E740481C1C}">
                <a14:useLocalDpi xmlns:a14="http://schemas.microsoft.com/office/drawing/2010/main" val="0"/>
              </a:ext>
            </a:extLst>
          </a:blip>
          <a:srcRect r="25455" b="12104"/>
          <a:stretch/>
        </p:blipFill>
        <p:spPr>
          <a:xfrm>
            <a:off x="-8037" y="0"/>
            <a:ext cx="6822341" cy="6184900"/>
          </a:xfrm>
          <a:prstGeom prst="rect">
            <a:avLst/>
          </a:prstGeom>
        </p:spPr>
      </p:pic>
      <p:sp>
        <p:nvSpPr>
          <p:cNvPr id="7" name="Textfeld 6"/>
          <p:cNvSpPr txBox="1"/>
          <p:nvPr/>
        </p:nvSpPr>
        <p:spPr>
          <a:xfrm>
            <a:off x="730250" y="1005417"/>
            <a:ext cx="5503333" cy="5059848"/>
          </a:xfrm>
          <a:prstGeom prst="rect">
            <a:avLst/>
          </a:prstGeom>
          <a:noFill/>
        </p:spPr>
        <p:txBody>
          <a:bodyPr wrap="square" rtlCol="0">
            <a:spAutoFit/>
          </a:bodyPr>
          <a:lstStyle/>
          <a:p>
            <a:pPr>
              <a:lnSpc>
                <a:spcPct val="120000"/>
              </a:lnSpc>
            </a:pPr>
            <a:r>
              <a:rPr lang="de-DE" sz="4400" b="1" dirty="0" smtClean="0">
                <a:solidFill>
                  <a:prstClr val="white"/>
                </a:solidFill>
                <a:latin typeface="Helvetica Neue"/>
                <a:cs typeface="Helvetica Neue"/>
              </a:rPr>
              <a:t>Bioinformatik</a:t>
            </a:r>
            <a:endParaRPr lang="de-DE" sz="2800" b="1" dirty="0">
              <a:solidFill>
                <a:prstClr val="white"/>
              </a:solidFill>
              <a:latin typeface="Helvetica Neue"/>
              <a:cs typeface="Helvetica Neue"/>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smtClean="0">
              <a:solidFill>
                <a:prstClr val="black"/>
              </a:solidFill>
              <a:latin typeface="Calibri"/>
            </a:endParaRPr>
          </a:p>
          <a:p>
            <a:endParaRPr lang="de-DE" dirty="0">
              <a:solidFill>
                <a:prstClr val="black"/>
              </a:solidFill>
              <a:latin typeface="Calibri"/>
            </a:endParaRPr>
          </a:p>
          <a:p>
            <a:endParaRPr lang="de-DE" dirty="0" smtClean="0">
              <a:solidFill>
                <a:prstClr val="black"/>
              </a:solidFill>
              <a:latin typeface="Calibri"/>
            </a:endParaRPr>
          </a:p>
          <a:p>
            <a:endParaRPr lang="de-DE" dirty="0">
              <a:solidFill>
                <a:prstClr val="black"/>
              </a:solidFill>
              <a:latin typeface="Calibri"/>
            </a:endParaRPr>
          </a:p>
          <a:p>
            <a:endParaRPr lang="de-DE" dirty="0" smtClean="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pPr algn="r"/>
            <a:r>
              <a:rPr lang="de-DE" dirty="0">
                <a:solidFill>
                  <a:prstClr val="white"/>
                </a:solidFill>
                <a:latin typeface="Helvetica Neue"/>
                <a:cs typeface="Helvetica Neue"/>
              </a:rPr>
              <a:t>Dr. Luiza Bengtsson</a:t>
            </a:r>
          </a:p>
          <a:p>
            <a:pPr algn="r"/>
            <a:r>
              <a:rPr lang="de-DE" b="1" dirty="0">
                <a:solidFill>
                  <a:prstClr val="white"/>
                </a:solidFill>
                <a:latin typeface="Helvetica Neue"/>
                <a:cs typeface="Helvetica Neue"/>
              </a:rPr>
              <a:t>Abteilung Kommunikation</a:t>
            </a:r>
          </a:p>
        </p:txBody>
      </p:sp>
      <p:grpSp>
        <p:nvGrpSpPr>
          <p:cNvPr id="9" name="Group 8"/>
          <p:cNvGrpSpPr/>
          <p:nvPr/>
        </p:nvGrpSpPr>
        <p:grpSpPr>
          <a:xfrm>
            <a:off x="-1687" y="6329086"/>
            <a:ext cx="9144000" cy="528914"/>
            <a:chOff x="0" y="6329086"/>
            <a:chExt cx="9144000" cy="528914"/>
          </a:xfrm>
        </p:grpSpPr>
        <p:pic>
          <p:nvPicPr>
            <p:cNvPr id="10" name="Bild 4" descr="LTL_PPP_Vorlagen-2.jpg"/>
            <p:cNvPicPr>
              <a:picLocks noChangeAspect="1"/>
            </p:cNvPicPr>
            <p:nvPr/>
          </p:nvPicPr>
          <p:blipFill rotWithShape="1">
            <a:blip r:embed="rId2">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2">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grpSp>
    </p:spTree>
    <p:extLst>
      <p:ext uri="{BB962C8B-B14F-4D97-AF65-F5344CB8AC3E}">
        <p14:creationId xmlns:p14="http://schemas.microsoft.com/office/powerpoint/2010/main" val="119550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Bioinformatik</a:t>
            </a:r>
            <a:r>
              <a:rPr lang="en-US" sz="3200" b="1" dirty="0" smtClean="0">
                <a:solidFill>
                  <a:prstClr val="white"/>
                </a:solidFill>
                <a:latin typeface="Helvetica Neue"/>
                <a:ea typeface="ＭＳ Ｐゴシック" charset="0"/>
                <a:cs typeface="Helvetica Neue"/>
              </a:rPr>
              <a:t> - </a:t>
            </a:r>
            <a:r>
              <a:rPr lang="en-US" sz="3200" b="1" dirty="0" err="1" smtClean="0">
                <a:solidFill>
                  <a:prstClr val="white"/>
                </a:solidFill>
                <a:latin typeface="Helvetica Neue"/>
                <a:ea typeface="ＭＳ Ｐゴシック" charset="0"/>
                <a:cs typeface="Helvetica Neue"/>
              </a:rPr>
              <a:t>eine</a:t>
            </a:r>
            <a:r>
              <a:rPr lang="en-US" sz="3200" b="1" dirty="0" smtClean="0">
                <a:solidFill>
                  <a:prstClr val="white"/>
                </a:solidFill>
                <a:latin typeface="Helvetica Neue"/>
                <a:ea typeface="ＭＳ Ｐゴシック" charset="0"/>
                <a:cs typeface="Helvetica Neue"/>
              </a:rPr>
              <a:t> Definition</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12</a:t>
            </a:fld>
            <a:endParaRPr lang="en-US">
              <a:solidFill>
                <a:prstClr val="white"/>
              </a:solidFill>
              <a:latin typeface="Calibri"/>
            </a:endParaRPr>
          </a:p>
        </p:txBody>
      </p:sp>
      <p:sp>
        <p:nvSpPr>
          <p:cNvPr id="12" name="Rectangle 2"/>
          <p:cNvSpPr>
            <a:spLocks/>
          </p:cNvSpPr>
          <p:nvPr/>
        </p:nvSpPr>
        <p:spPr bwMode="auto">
          <a:xfrm>
            <a:off x="533400" y="1676226"/>
            <a:ext cx="7848600" cy="39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333CC"/>
                </a:solidFill>
                <a:miter lim="800000"/>
                <a:headEnd/>
                <a:tailEnd/>
              </a14:hiddenLine>
            </a:ext>
          </a:extLst>
        </p:spPr>
        <p:txBody>
          <a:bodyPr lIns="0" tIns="0" rIns="40639" bIns="0"/>
          <a:lstStyle/>
          <a:p>
            <a:pPr marL="382588" indent="-342900" defTabSz="914400" fontAlgn="base">
              <a:lnSpc>
                <a:spcPct val="120000"/>
              </a:lnSpc>
              <a:spcBef>
                <a:spcPts val="738"/>
              </a:spcBef>
              <a:spcAft>
                <a:spcPct val="0"/>
              </a:spcAft>
            </a:pPr>
            <a:r>
              <a:rPr lang="en-US" sz="3200" dirty="0">
                <a:solidFill>
                  <a:srgbClr val="000000"/>
                </a:solidFill>
                <a:latin typeface="Trebuchet MS Bold" charset="0"/>
                <a:ea typeface="ＭＳ Ｐゴシック" charset="0"/>
                <a:cs typeface="ヒラギノ角ゴ ProN W3" charset="0"/>
                <a:sym typeface="Trebuchet MS Bold" charset="0"/>
              </a:rPr>
              <a:t>	</a:t>
            </a:r>
            <a:endParaRPr lang="en-US" sz="3200" b="1" dirty="0">
              <a:solidFill>
                <a:srgbClr val="000000"/>
              </a:solidFill>
              <a:latin typeface="Gill Sans" charset="0"/>
              <a:ea typeface="ＭＳ Ｐゴシック" charset="0"/>
              <a:cs typeface="ヒラギノ角ゴ ProN W3" charset="0"/>
              <a:sym typeface="Gill Sans" charset="0"/>
            </a:endParaRPr>
          </a:p>
          <a:p>
            <a:pPr marL="382588" indent="-342900" defTabSz="914400" fontAlgn="base">
              <a:lnSpc>
                <a:spcPct val="120000"/>
              </a:lnSpc>
              <a:spcBef>
                <a:spcPts val="738"/>
              </a:spcBef>
              <a:spcAft>
                <a:spcPct val="0"/>
              </a:spcAft>
            </a:pPr>
            <a:r>
              <a:rPr lang="en-US" sz="3200" b="1" dirty="0">
                <a:solidFill>
                  <a:srgbClr val="000000"/>
                </a:solidFill>
                <a:latin typeface="Gill Sans" charset="0"/>
                <a:ea typeface="ＭＳ Ｐゴシック" charset="0"/>
                <a:cs typeface="ヒラギノ角ゴ ProN W3" charset="0"/>
                <a:sym typeface="Gill Sans" charset="0"/>
              </a:rPr>
              <a:t>	</a:t>
            </a:r>
            <a:r>
              <a:rPr lang="en-US" sz="3200" b="1" dirty="0" err="1">
                <a:solidFill>
                  <a:srgbClr val="FF0000"/>
                </a:solidFill>
                <a:latin typeface="Helvetica Neue"/>
                <a:ea typeface="ＭＳ Ｐゴシック" charset="0"/>
                <a:cs typeface="Helvetica Neue"/>
                <a:sym typeface="Gill Sans" charset="0"/>
              </a:rPr>
              <a:t>Bioinformatik</a:t>
            </a:r>
            <a:r>
              <a:rPr lang="en-US" sz="3200" b="1" dirty="0">
                <a:solidFill>
                  <a:srgbClr val="000000"/>
                </a:solidFill>
                <a:latin typeface="Helvetica Neue"/>
                <a:ea typeface="ＭＳ Ｐゴシック" charset="0"/>
                <a:cs typeface="Helvetica Neue"/>
                <a:sym typeface="Gill Sans" charset="0"/>
              </a:rPr>
              <a:t> </a:t>
            </a:r>
            <a:r>
              <a:rPr lang="en-US" sz="3200" dirty="0" err="1">
                <a:solidFill>
                  <a:srgbClr val="000000"/>
                </a:solidFill>
                <a:latin typeface="Helvetica Neue"/>
                <a:ea typeface="ＭＳ Ｐゴシック" charset="0"/>
                <a:cs typeface="Helvetica Neue"/>
                <a:sym typeface="Gill Sans" charset="0"/>
              </a:rPr>
              <a:t>verwendet</a:t>
            </a:r>
            <a:r>
              <a:rPr lang="en-US" sz="3200" dirty="0">
                <a:solidFill>
                  <a:srgbClr val="000000"/>
                </a:solidFill>
                <a:latin typeface="Helvetica Neue"/>
                <a:ea typeface="ＭＳ Ｐゴシック" charset="0"/>
                <a:cs typeface="Helvetica Neue"/>
                <a:sym typeface="Gill Sans" charset="0"/>
              </a:rPr>
              <a:t> </a:t>
            </a:r>
            <a:r>
              <a:rPr lang="en-US" sz="3200" dirty="0" err="1">
                <a:solidFill>
                  <a:srgbClr val="000000"/>
                </a:solidFill>
                <a:latin typeface="Helvetica Neue"/>
                <a:ea typeface="ＭＳ Ｐゴシック" charset="0"/>
                <a:cs typeface="Helvetica Neue"/>
                <a:sym typeface="Gill Sans" charset="0"/>
              </a:rPr>
              <a:t>Methoden</a:t>
            </a:r>
            <a:r>
              <a:rPr lang="en-US" sz="3200" dirty="0">
                <a:solidFill>
                  <a:srgbClr val="000000"/>
                </a:solidFill>
                <a:latin typeface="Helvetica Neue"/>
                <a:ea typeface="ＭＳ Ｐゴシック" charset="0"/>
                <a:cs typeface="Helvetica Neue"/>
                <a:sym typeface="Gill Sans" charset="0"/>
              </a:rPr>
              <a:t> der </a:t>
            </a:r>
            <a:r>
              <a:rPr lang="en-US" sz="3200" b="1" dirty="0" err="1">
                <a:solidFill>
                  <a:srgbClr val="0000CC"/>
                </a:solidFill>
                <a:latin typeface="Helvetica Neue"/>
                <a:ea typeface="ＭＳ Ｐゴシック" charset="0"/>
                <a:cs typeface="Helvetica Neue"/>
                <a:sym typeface="Gill Sans" charset="0"/>
              </a:rPr>
              <a:t>Mathematik</a:t>
            </a:r>
            <a:r>
              <a:rPr lang="en-US" sz="3200" b="1" dirty="0">
                <a:solidFill>
                  <a:srgbClr val="0000CC"/>
                </a:solidFill>
                <a:latin typeface="Helvetica Neue"/>
                <a:ea typeface="ＭＳ Ｐゴシック" charset="0"/>
                <a:cs typeface="Helvetica Neue"/>
                <a:sym typeface="Gill Sans" charset="0"/>
              </a:rPr>
              <a:t>, </a:t>
            </a:r>
            <a:r>
              <a:rPr lang="en-US" sz="3200" b="1" dirty="0" err="1">
                <a:solidFill>
                  <a:srgbClr val="0000CC"/>
                </a:solidFill>
                <a:latin typeface="Helvetica Neue"/>
                <a:ea typeface="ＭＳ Ｐゴシック" charset="0"/>
                <a:cs typeface="Helvetica Neue"/>
                <a:sym typeface="Gill Sans" charset="0"/>
              </a:rPr>
              <a:t>Statistik</a:t>
            </a:r>
            <a:r>
              <a:rPr lang="en-US" sz="3200" b="1" dirty="0">
                <a:solidFill>
                  <a:srgbClr val="0000CC"/>
                </a:solidFill>
                <a:latin typeface="Helvetica Neue"/>
                <a:ea typeface="ＭＳ Ｐゴシック" charset="0"/>
                <a:cs typeface="Helvetica Neue"/>
                <a:sym typeface="Gill Sans" charset="0"/>
              </a:rPr>
              <a:t> und </a:t>
            </a:r>
            <a:r>
              <a:rPr lang="en-US" sz="3200" b="1" dirty="0" err="1">
                <a:solidFill>
                  <a:srgbClr val="0000CC"/>
                </a:solidFill>
                <a:latin typeface="Helvetica Neue"/>
                <a:ea typeface="ＭＳ Ｐゴシック" charset="0"/>
                <a:cs typeface="Helvetica Neue"/>
                <a:sym typeface="Gill Sans" charset="0"/>
              </a:rPr>
              <a:t>Informatik</a:t>
            </a:r>
            <a:r>
              <a:rPr lang="en-US" sz="3200" dirty="0">
                <a:solidFill>
                  <a:srgbClr val="000000"/>
                </a:solidFill>
                <a:latin typeface="Helvetica Neue"/>
                <a:ea typeface="ＭＳ Ｐゴシック" charset="0"/>
                <a:cs typeface="Helvetica Neue"/>
                <a:sym typeface="Gill Sans" charset="0"/>
              </a:rPr>
              <a:t> </a:t>
            </a:r>
            <a:r>
              <a:rPr lang="en-US" sz="3200" dirty="0" err="1">
                <a:solidFill>
                  <a:srgbClr val="000000"/>
                </a:solidFill>
                <a:latin typeface="Helvetica Neue"/>
                <a:ea typeface="ＭＳ Ｐゴシック" charset="0"/>
                <a:cs typeface="Helvetica Neue"/>
                <a:sym typeface="Gill Sans" charset="0"/>
              </a:rPr>
              <a:t>zur</a:t>
            </a:r>
            <a:r>
              <a:rPr lang="en-US" sz="3200" dirty="0">
                <a:solidFill>
                  <a:srgbClr val="000000"/>
                </a:solidFill>
                <a:latin typeface="Helvetica Neue"/>
                <a:ea typeface="ＭＳ Ｐゴシック" charset="0"/>
                <a:cs typeface="Helvetica Neue"/>
                <a:sym typeface="Gill Sans" charset="0"/>
              </a:rPr>
              <a:t> </a:t>
            </a:r>
            <a:r>
              <a:rPr lang="en-US" sz="3200" dirty="0" err="1">
                <a:solidFill>
                  <a:srgbClr val="000000"/>
                </a:solidFill>
                <a:latin typeface="Helvetica Neue"/>
                <a:ea typeface="ＭＳ Ｐゴシック" charset="0"/>
                <a:cs typeface="Helvetica Neue"/>
                <a:sym typeface="Gill Sans" charset="0"/>
              </a:rPr>
              <a:t>Analyse</a:t>
            </a:r>
            <a:r>
              <a:rPr lang="en-US" sz="3200" dirty="0">
                <a:solidFill>
                  <a:srgbClr val="000000"/>
                </a:solidFill>
                <a:latin typeface="Helvetica Neue"/>
                <a:ea typeface="ＭＳ Ｐゴシック" charset="0"/>
                <a:cs typeface="Helvetica Neue"/>
                <a:sym typeface="Gill Sans" charset="0"/>
              </a:rPr>
              <a:t> und Interpretation von </a:t>
            </a:r>
            <a:r>
              <a:rPr lang="en-US" sz="3200" b="1" dirty="0" err="1">
                <a:solidFill>
                  <a:srgbClr val="0000CC"/>
                </a:solidFill>
                <a:latin typeface="Helvetica Neue"/>
                <a:ea typeface="ＭＳ Ｐゴシック" charset="0"/>
                <a:cs typeface="Helvetica Neue"/>
                <a:sym typeface="Gill Sans" charset="0"/>
              </a:rPr>
              <a:t>biologischen</a:t>
            </a:r>
            <a:r>
              <a:rPr lang="en-US" sz="3200" b="1" dirty="0">
                <a:solidFill>
                  <a:srgbClr val="0000CC"/>
                </a:solidFill>
                <a:latin typeface="Helvetica Neue"/>
                <a:ea typeface="ＭＳ Ｐゴシック" charset="0"/>
                <a:cs typeface="Helvetica Neue"/>
                <a:sym typeface="Gill Sans" charset="0"/>
              </a:rPr>
              <a:t>, </a:t>
            </a:r>
            <a:r>
              <a:rPr lang="en-US" sz="3200" b="1" dirty="0" err="1">
                <a:solidFill>
                  <a:srgbClr val="0000CC"/>
                </a:solidFill>
                <a:latin typeface="Helvetica Neue"/>
                <a:ea typeface="ＭＳ Ｐゴシック" charset="0"/>
                <a:cs typeface="Helvetica Neue"/>
                <a:sym typeface="Gill Sans" charset="0"/>
              </a:rPr>
              <a:t>biochemischen</a:t>
            </a:r>
            <a:r>
              <a:rPr lang="en-US" sz="3200" b="1" dirty="0">
                <a:solidFill>
                  <a:srgbClr val="0000CC"/>
                </a:solidFill>
                <a:latin typeface="Helvetica Neue"/>
                <a:ea typeface="ＭＳ Ｐゴシック" charset="0"/>
                <a:cs typeface="Helvetica Neue"/>
                <a:sym typeface="Gill Sans" charset="0"/>
              </a:rPr>
              <a:t> und </a:t>
            </a:r>
            <a:r>
              <a:rPr lang="en-US" sz="3200" b="1" dirty="0" err="1">
                <a:solidFill>
                  <a:srgbClr val="0000CC"/>
                </a:solidFill>
                <a:latin typeface="Helvetica Neue"/>
                <a:ea typeface="ＭＳ Ｐゴシック" charset="0"/>
                <a:cs typeface="Helvetica Neue"/>
                <a:sym typeface="Gill Sans" charset="0"/>
              </a:rPr>
              <a:t>biophysikalischen</a:t>
            </a:r>
            <a:r>
              <a:rPr lang="en-US" sz="3200" b="1" dirty="0">
                <a:solidFill>
                  <a:srgbClr val="0000CC"/>
                </a:solidFill>
                <a:latin typeface="Helvetica Neue"/>
                <a:ea typeface="ＭＳ Ｐゴシック" charset="0"/>
                <a:cs typeface="Helvetica Neue"/>
                <a:sym typeface="Gill Sans" charset="0"/>
              </a:rPr>
              <a:t> </a:t>
            </a:r>
            <a:r>
              <a:rPr lang="en-US" sz="3200" b="1" dirty="0" err="1">
                <a:solidFill>
                  <a:srgbClr val="0000CC"/>
                </a:solidFill>
                <a:latin typeface="Helvetica Neue"/>
                <a:ea typeface="ＭＳ Ｐゴシック" charset="0"/>
                <a:cs typeface="Helvetica Neue"/>
                <a:sym typeface="Gill Sans" charset="0"/>
              </a:rPr>
              <a:t>Daten</a:t>
            </a:r>
            <a:r>
              <a:rPr lang="en-US" sz="3200" dirty="0">
                <a:solidFill>
                  <a:srgbClr val="000000"/>
                </a:solidFill>
                <a:latin typeface="Helvetica Neue"/>
                <a:ea typeface="ＭＳ Ｐゴシック" charset="0"/>
                <a:cs typeface="Helvetica Neue"/>
                <a:sym typeface="Gill Sans" charset="0"/>
              </a:rPr>
              <a:t>.</a:t>
            </a:r>
          </a:p>
        </p:txBody>
      </p:sp>
    </p:spTree>
    <p:extLst>
      <p:ext uri="{BB962C8B-B14F-4D97-AF65-F5344CB8AC3E}">
        <p14:creationId xmlns:p14="http://schemas.microsoft.com/office/powerpoint/2010/main" val="82981122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In der Praxis...</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13</a:t>
            </a:fld>
            <a:endParaRPr lang="en-US">
              <a:solidFill>
                <a:prstClr val="white"/>
              </a:solidFill>
              <a:latin typeface="Calibri"/>
            </a:endParaRPr>
          </a:p>
        </p:txBody>
      </p:sp>
      <p:pic>
        <p:nvPicPr>
          <p:cNvPr id="9" name="Picture 2" descr="http://www.het-werner-syndroom.com/images/missense.gif"/>
          <p:cNvPicPr>
            <a:picLocks noChangeAspect="1" noChangeArrowheads="1"/>
          </p:cNvPicPr>
          <p:nvPr/>
        </p:nvPicPr>
        <p:blipFill>
          <a:blip r:embed="rId4"/>
          <a:srcRect/>
          <a:stretch>
            <a:fillRect/>
          </a:stretch>
        </p:blipFill>
        <p:spPr bwMode="auto">
          <a:xfrm>
            <a:off x="4943110" y="2357430"/>
            <a:ext cx="3940998" cy="2895598"/>
          </a:xfrm>
          <a:prstGeom prst="rect">
            <a:avLst/>
          </a:prstGeom>
          <a:noFill/>
        </p:spPr>
      </p:pic>
      <p:pic>
        <p:nvPicPr>
          <p:cNvPr id="10" name="Picture 4" descr="http://www.bio.davidson.edu/COURSES/genomics/2006/henschen/YOR205sequence.PNG"/>
          <p:cNvPicPr>
            <a:picLocks noChangeAspect="1" noChangeArrowheads="1"/>
          </p:cNvPicPr>
          <p:nvPr/>
        </p:nvPicPr>
        <p:blipFill>
          <a:blip r:embed="rId5"/>
          <a:srcRect/>
          <a:stretch>
            <a:fillRect/>
          </a:stretch>
        </p:blipFill>
        <p:spPr bwMode="auto">
          <a:xfrm>
            <a:off x="285720" y="1857364"/>
            <a:ext cx="3825887" cy="4286280"/>
          </a:xfrm>
          <a:prstGeom prst="rect">
            <a:avLst/>
          </a:prstGeom>
          <a:noFill/>
        </p:spPr>
      </p:pic>
      <p:sp>
        <p:nvSpPr>
          <p:cNvPr id="12" name="Right Arrow 10"/>
          <p:cNvSpPr/>
          <p:nvPr/>
        </p:nvSpPr>
        <p:spPr>
          <a:xfrm>
            <a:off x="3214678" y="3071810"/>
            <a:ext cx="1857388" cy="12858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hr-BA" dirty="0">
              <a:solidFill>
                <a:prstClr val="white"/>
              </a:solidFill>
              <a:latin typeface="Tw Cen MT"/>
            </a:endParaRPr>
          </a:p>
        </p:txBody>
      </p:sp>
      <p:sp>
        <p:nvSpPr>
          <p:cNvPr id="13" name="Oval 12"/>
          <p:cNvSpPr/>
          <p:nvPr/>
        </p:nvSpPr>
        <p:spPr>
          <a:xfrm>
            <a:off x="1357290" y="3000372"/>
            <a:ext cx="857256" cy="714380"/>
          </a:xfrm>
          <a:prstGeom prst="ellipse">
            <a:avLst/>
          </a:prstGeom>
          <a:noFill/>
          <a:ln>
            <a:solidFill>
              <a:srgbClr val="FF000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hr-BA">
              <a:solidFill>
                <a:prstClr val="white"/>
              </a:solidFill>
              <a:latin typeface="Tw Cen MT"/>
            </a:endParaRPr>
          </a:p>
        </p:txBody>
      </p:sp>
    </p:spTree>
    <p:extLst>
      <p:ext uri="{BB962C8B-B14F-4D97-AF65-F5344CB8AC3E}">
        <p14:creationId xmlns:p14="http://schemas.microsoft.com/office/powerpoint/2010/main" val="182657197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Aller</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Anfang</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ist</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schwer</a:t>
            </a:r>
            <a:r>
              <a:rPr lang="en-US" sz="3200" b="1" dirty="0" smtClean="0">
                <a:solidFill>
                  <a:prstClr val="white"/>
                </a:solidFill>
                <a:latin typeface="Helvetica Neue"/>
                <a:ea typeface="ＭＳ Ｐゴシック" charset="0"/>
                <a:cs typeface="Helvetica Neue"/>
              </a:rPr>
              <a:t>...</a:t>
            </a:r>
            <a:endParaRPr lang="en-US" sz="3200" b="1" dirty="0">
              <a:solidFill>
                <a:prstClr val="white"/>
              </a:solidFill>
              <a:latin typeface="Helvetica Neue"/>
              <a:ea typeface="ＭＳ Ｐゴシック" charset="0"/>
              <a:cs typeface="Helvetica Neue"/>
            </a:endParaRPr>
          </a:p>
        </p:txBody>
      </p:sp>
      <p:sp>
        <p:nvSpPr>
          <p:cNvPr id="29" name="Rectangle 2"/>
          <p:cNvSpPr>
            <a:spLocks/>
          </p:cNvSpPr>
          <p:nvPr/>
        </p:nvSpPr>
        <p:spPr bwMode="auto">
          <a:xfrm>
            <a:off x="279400" y="1718041"/>
            <a:ext cx="4539946" cy="450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42900" indent="-342900" defTabSz="914400" fontAlgn="base">
              <a:spcBef>
                <a:spcPts val="738"/>
              </a:spcBef>
              <a:spcAft>
                <a:spcPct val="0"/>
              </a:spcAft>
              <a:buSzPct val="100000"/>
              <a:buFont typeface="Gill Sans" charset="0"/>
              <a:buChar char="•"/>
            </a:pPr>
            <a:r>
              <a:rPr lang="en-US" sz="2000" dirty="0">
                <a:solidFill>
                  <a:srgbClr val="000000"/>
                </a:solidFill>
                <a:latin typeface="Helvetica Neue"/>
                <a:ea typeface="ＭＳ Ｐゴシック" charset="0"/>
                <a:cs typeface="Helvetica Neue"/>
                <a:sym typeface="Gill Sans" charset="0"/>
              </a:rPr>
              <a:t>die </a:t>
            </a:r>
            <a:r>
              <a:rPr lang="en-US" sz="2000" dirty="0" err="1">
                <a:solidFill>
                  <a:srgbClr val="000000"/>
                </a:solidFill>
                <a:latin typeface="Helvetica Neue"/>
                <a:ea typeface="ＭＳ Ｐゴシック" charset="0"/>
                <a:cs typeface="Helvetica Neue"/>
                <a:sym typeface="Gill Sans" charset="0"/>
              </a:rPr>
              <a:t>erste</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Proteinsequenz</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wurde</a:t>
            </a:r>
            <a:r>
              <a:rPr lang="en-US" sz="2000" dirty="0">
                <a:solidFill>
                  <a:srgbClr val="000000"/>
                </a:solidFill>
                <a:latin typeface="Helvetica Neue"/>
                <a:ea typeface="ＭＳ Ｐゴシック" charset="0"/>
                <a:cs typeface="Helvetica Neue"/>
                <a:sym typeface="Gill Sans" charset="0"/>
              </a:rPr>
              <a:t> 1955 </a:t>
            </a:r>
            <a:r>
              <a:rPr lang="en-US" sz="2000" dirty="0" err="1">
                <a:solidFill>
                  <a:srgbClr val="000000"/>
                </a:solidFill>
                <a:latin typeface="Helvetica Neue"/>
                <a:ea typeface="ＭＳ Ｐゴシック" charset="0"/>
                <a:cs typeface="Helvetica Neue"/>
                <a:sym typeface="Gill Sans" charset="0"/>
              </a:rPr>
              <a:t>durch</a:t>
            </a:r>
            <a:r>
              <a:rPr lang="en-US" sz="2000" dirty="0">
                <a:solidFill>
                  <a:srgbClr val="000000"/>
                </a:solidFill>
                <a:latin typeface="Helvetica Neue"/>
                <a:ea typeface="ＭＳ Ｐゴシック" charset="0"/>
                <a:cs typeface="Helvetica Neue"/>
                <a:sym typeface="Gill Sans" charset="0"/>
              </a:rPr>
              <a:t> Frederick Sanger </a:t>
            </a:r>
            <a:r>
              <a:rPr lang="en-US" sz="2000" dirty="0" err="1">
                <a:solidFill>
                  <a:srgbClr val="000000"/>
                </a:solidFill>
                <a:latin typeface="Helvetica Neue"/>
                <a:ea typeface="ＭＳ Ｐゴシック" charset="0"/>
                <a:cs typeface="Helvetica Neue"/>
                <a:sym typeface="Gill Sans" charset="0"/>
              </a:rPr>
              <a:t>bestimmt</a:t>
            </a:r>
            <a:r>
              <a:rPr lang="en-US" sz="2000" dirty="0">
                <a:solidFill>
                  <a:srgbClr val="000000"/>
                </a:solidFill>
                <a:latin typeface="Helvetica Neue"/>
                <a:ea typeface="ＭＳ Ｐゴシック" charset="0"/>
                <a:cs typeface="Helvetica Neue"/>
                <a:sym typeface="Gill Sans" charset="0"/>
              </a:rPr>
              <a:t> </a:t>
            </a:r>
            <a:r>
              <a:rPr lang="en-US" sz="2000" dirty="0" smtClean="0">
                <a:solidFill>
                  <a:srgbClr val="000000"/>
                </a:solidFill>
                <a:latin typeface="Helvetica Neue"/>
                <a:ea typeface="ＭＳ Ｐゴシック" charset="0"/>
                <a:cs typeface="Helvetica Neue"/>
                <a:sym typeface="Gill Sans" charset="0"/>
              </a:rPr>
              <a:t>(Insulin)</a:t>
            </a: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spcBef>
                <a:spcPts val="738"/>
              </a:spcBef>
              <a:spcAft>
                <a:spcPct val="0"/>
              </a:spcAft>
              <a:buSzPct val="100000"/>
              <a:buFont typeface="Gill Sans" charset="0"/>
              <a:buChar char="•"/>
            </a:pPr>
            <a:r>
              <a:rPr lang="en-US" sz="2000" dirty="0">
                <a:solidFill>
                  <a:srgbClr val="000000"/>
                </a:solidFill>
                <a:latin typeface="Helvetica Neue"/>
                <a:ea typeface="ＭＳ Ｐゴシック" charset="0"/>
                <a:cs typeface="Helvetica Neue"/>
                <a:sym typeface="Gill Sans" charset="0"/>
              </a:rPr>
              <a:t>die </a:t>
            </a:r>
            <a:r>
              <a:rPr lang="en-US" sz="2000" dirty="0" err="1">
                <a:solidFill>
                  <a:srgbClr val="000000"/>
                </a:solidFill>
                <a:latin typeface="Helvetica Neue"/>
                <a:ea typeface="ＭＳ Ｐゴシック" charset="0"/>
                <a:cs typeface="Helvetica Neue"/>
                <a:sym typeface="Gill Sans" charset="0"/>
              </a:rPr>
              <a:t>ersten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biologischen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Sequenzdaten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wurden</a:t>
            </a:r>
            <a:r>
              <a:rPr lang="en-US" sz="2000" dirty="0">
                <a:solidFill>
                  <a:srgbClr val="000000"/>
                </a:solidFill>
                <a:latin typeface="Helvetica Neue"/>
                <a:ea typeface="ＭＳ Ｐゴシック" charset="0"/>
                <a:cs typeface="Helvetica Neue"/>
                <a:sym typeface="Gill Sans" charset="0"/>
              </a:rPr>
              <a:t> in </a:t>
            </a:r>
            <a:r>
              <a:rPr lang="en-US" sz="2000" dirty="0" err="1">
                <a:solidFill>
                  <a:srgbClr val="000000"/>
                </a:solidFill>
                <a:latin typeface="Helvetica Neue"/>
                <a:ea typeface="ＭＳ Ｐゴシック" charset="0"/>
                <a:cs typeface="Helvetica Neue"/>
                <a:sym typeface="Gill Sans" charset="0"/>
              </a:rPr>
              <a:t>Manuskripten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publiziert</a:t>
            </a:r>
            <a:r>
              <a:rPr lang="en-US" sz="2000" dirty="0">
                <a:solidFill>
                  <a:srgbClr val="000000"/>
                </a:solidFill>
                <a:latin typeface="Helvetica Neue"/>
                <a:ea typeface="ＭＳ Ｐゴシック" charset="0"/>
                <a:cs typeface="Helvetica Neue"/>
                <a:sym typeface="Gill Sans" charset="0"/>
              </a:rPr>
              <a:t>.  </a:t>
            </a:r>
          </a:p>
          <a:p>
            <a:pPr marL="342900" indent="-342900" defTabSz="914400" fontAlgn="base">
              <a:spcBef>
                <a:spcPts val="738"/>
              </a:spcBef>
              <a:spcAft>
                <a:spcPct val="0"/>
              </a:spcAft>
              <a:buSzPct val="100000"/>
              <a:buFont typeface="Gill Sans" charset="0"/>
              <a:buChar char="•"/>
            </a:pPr>
            <a:r>
              <a:rPr lang="en-US" sz="2000" b="1" dirty="0">
                <a:solidFill>
                  <a:srgbClr val="000000"/>
                </a:solidFill>
                <a:latin typeface="Helvetica Neue"/>
                <a:ea typeface="ＭＳ Ｐゴシック" charset="0"/>
                <a:cs typeface="Helvetica Neue"/>
                <a:sym typeface="Gill Sans" charset="0"/>
              </a:rPr>
              <a:t>Margaret</a:t>
            </a:r>
            <a:r>
              <a:rPr lang="en-US" sz="2000" dirty="0">
                <a:solidFill>
                  <a:srgbClr val="000000"/>
                </a:solidFill>
                <a:latin typeface="Helvetica Neue"/>
                <a:ea typeface="ＭＳ Ｐゴシック" charset="0"/>
                <a:cs typeface="Helvetica Neue"/>
                <a:sym typeface="Gill Sans" charset="0"/>
              </a:rPr>
              <a:t> </a:t>
            </a:r>
            <a:r>
              <a:rPr lang="en-US" sz="2000" b="1" dirty="0" err="1">
                <a:solidFill>
                  <a:srgbClr val="000000"/>
                </a:solidFill>
                <a:latin typeface="Helvetica Neue"/>
                <a:ea typeface="ＭＳ Ｐゴシック" charset="0"/>
                <a:cs typeface="Helvetica Neue"/>
                <a:sym typeface="Gill Sans" charset="0"/>
              </a:rPr>
              <a:t>Dayhoff</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veröffentlichte</a:t>
            </a:r>
            <a:r>
              <a:rPr lang="en-US" sz="2000" dirty="0">
                <a:solidFill>
                  <a:srgbClr val="000000"/>
                </a:solidFill>
                <a:latin typeface="Helvetica Neue"/>
                <a:ea typeface="ＭＳ Ｐゴシック" charset="0"/>
                <a:cs typeface="Helvetica Neue"/>
                <a:sym typeface="Gill Sans" charset="0"/>
              </a:rPr>
              <a:t> den </a:t>
            </a:r>
            <a:r>
              <a:rPr lang="en-US" sz="2000" dirty="0" err="1">
                <a:solidFill>
                  <a:srgbClr val="000000"/>
                </a:solidFill>
                <a:latin typeface="Helvetica Neue"/>
                <a:ea typeface="ＭＳ Ｐゴシック" charset="0"/>
                <a:cs typeface="Helvetica Neue"/>
                <a:sym typeface="Gill Sans" charset="0"/>
              </a:rPr>
              <a:t>ersten</a:t>
            </a:r>
            <a:r>
              <a:rPr lang="en-US" sz="2000" dirty="0">
                <a:solidFill>
                  <a:srgbClr val="000000"/>
                </a:solidFill>
                <a:latin typeface="Helvetica Neue"/>
                <a:ea typeface="ＭＳ Ｐゴシック" charset="0"/>
                <a:cs typeface="Helvetica Neue"/>
                <a:sym typeface="Gill Sans" charset="0"/>
              </a:rPr>
              <a:t> Atlas </a:t>
            </a:r>
            <a:r>
              <a:rPr lang="en-US" sz="2000" dirty="0" err="1">
                <a:solidFill>
                  <a:srgbClr val="000000"/>
                </a:solidFill>
                <a:latin typeface="Helvetica Neue"/>
                <a:ea typeface="ＭＳ Ｐゴシック" charset="0"/>
                <a:cs typeface="Helvetica Neue"/>
                <a:sym typeface="Gill Sans" charset="0"/>
              </a:rPr>
              <a:t>aller</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bekannten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Proteinsequenzen</a:t>
            </a:r>
            <a:r>
              <a:rPr lang="en-US" sz="2000" dirty="0">
                <a:solidFill>
                  <a:srgbClr val="000000"/>
                </a:solidFill>
                <a:latin typeface="Helvetica Neue"/>
                <a:ea typeface="ＭＳ Ｐゴシック" charset="0"/>
                <a:cs typeface="Helvetica Neue"/>
                <a:sym typeface="Gill Sans" charset="0"/>
              </a:rPr>
              <a:t> (65!) in 1965.</a:t>
            </a:r>
          </a:p>
          <a:p>
            <a:pPr marL="342900" indent="-342900" defTabSz="914400" fontAlgn="base">
              <a:spcBef>
                <a:spcPts val="738"/>
              </a:spcBef>
              <a:spcAft>
                <a:spcPct val="0"/>
              </a:spcAft>
              <a:buSzPct val="100000"/>
              <a:buFont typeface="Gill Sans" charset="0"/>
              <a:buChar char="•"/>
            </a:pPr>
            <a:r>
              <a:rPr lang="en-US" sz="2000" dirty="0" err="1">
                <a:solidFill>
                  <a:srgbClr val="000000"/>
                </a:solidFill>
                <a:latin typeface="Helvetica Neue"/>
                <a:ea typeface="ＭＳ Ｐゴシック" charset="0"/>
                <a:cs typeface="Helvetica Neue"/>
                <a:sym typeface="Gill Sans" charset="0"/>
              </a:rPr>
              <a:t>Es</a:t>
            </a:r>
            <a:r>
              <a:rPr lang="en-US" sz="2000" dirty="0">
                <a:solidFill>
                  <a:srgbClr val="000000"/>
                </a:solidFill>
                <a:latin typeface="Helvetica Neue"/>
                <a:ea typeface="ＭＳ Ｐゴシック" charset="0"/>
                <a:cs typeface="Helvetica Neue"/>
                <a:sym typeface="Gill Sans" charset="0"/>
              </a:rPr>
              <a:t> hat fast 20 </a:t>
            </a:r>
            <a:r>
              <a:rPr lang="en-US" sz="2000" dirty="0" err="1">
                <a:solidFill>
                  <a:srgbClr val="000000"/>
                </a:solidFill>
                <a:latin typeface="Helvetica Neue"/>
                <a:ea typeface="ＭＳ Ｐゴシック" charset="0"/>
                <a:cs typeface="Helvetica Neue"/>
                <a:sym typeface="Gill Sans" charset="0"/>
              </a:rPr>
              <a:t>Jahre</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gedauert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bis</a:t>
            </a:r>
            <a:r>
              <a:rPr lang="en-US" sz="2000" dirty="0">
                <a:solidFill>
                  <a:srgbClr val="000000"/>
                </a:solidFill>
                <a:latin typeface="Helvetica Neue"/>
                <a:ea typeface="ＭＳ Ｐゴシック" charset="0"/>
                <a:cs typeface="Helvetica Neue"/>
                <a:sym typeface="Gill Sans" charset="0"/>
              </a:rPr>
              <a:t> dieses </a:t>
            </a:r>
            <a:r>
              <a:rPr lang="en-US" sz="2000" dirty="0" err="1">
                <a:solidFill>
                  <a:srgbClr val="000000"/>
                </a:solidFill>
                <a:latin typeface="Helvetica Neue"/>
                <a:ea typeface="ＭＳ Ｐゴシック" charset="0"/>
                <a:cs typeface="Helvetica Neue"/>
                <a:sym typeface="Gill Sans" charset="0"/>
              </a:rPr>
              <a:t>Werk</a:t>
            </a:r>
            <a:r>
              <a:rPr lang="en-US" sz="2000" dirty="0">
                <a:solidFill>
                  <a:srgbClr val="000000"/>
                </a:solidFill>
                <a:latin typeface="Helvetica Neue"/>
                <a:ea typeface="ＭＳ Ｐゴシック" charset="0"/>
                <a:cs typeface="Helvetica Neue"/>
                <a:sym typeface="Gill Sans" charset="0"/>
              </a:rPr>
              <a:t> und </a:t>
            </a:r>
            <a:r>
              <a:rPr lang="en-US" sz="2000" dirty="0" err="1">
                <a:solidFill>
                  <a:srgbClr val="000000"/>
                </a:solidFill>
                <a:latin typeface="Helvetica Neue"/>
                <a:ea typeface="ＭＳ Ｐゴシック" charset="0"/>
                <a:cs typeface="Helvetica Neue"/>
                <a:sym typeface="Gill Sans" charset="0"/>
              </a:rPr>
              <a:t>weitere</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Folgebände</a:t>
            </a:r>
            <a:r>
              <a:rPr lang="en-US" sz="2000" dirty="0">
                <a:solidFill>
                  <a:srgbClr val="000000"/>
                </a:solidFill>
                <a:latin typeface="Helvetica Neue"/>
                <a:ea typeface="ＭＳ Ｐゴシック" charset="0"/>
                <a:cs typeface="Helvetica Neue"/>
                <a:sym typeface="Gill Sans" charset="0"/>
              </a:rPr>
              <a:t> in </a:t>
            </a:r>
            <a:r>
              <a:rPr lang="en-US" sz="2000" dirty="0" err="1">
                <a:solidFill>
                  <a:srgbClr val="000000"/>
                </a:solidFill>
                <a:latin typeface="Helvetica Neue"/>
                <a:ea typeface="ＭＳ Ｐゴシック" charset="0"/>
                <a:cs typeface="Helvetica Neue"/>
                <a:sym typeface="Gill Sans" charset="0"/>
              </a:rPr>
              <a:t>eine</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elektronische</a:t>
            </a:r>
            <a:r>
              <a:rPr lang="en-US" sz="2000" dirty="0">
                <a:solidFill>
                  <a:srgbClr val="000000"/>
                </a:solidFill>
                <a:latin typeface="Helvetica Neue"/>
                <a:ea typeface="ＭＳ Ｐゴシック" charset="0"/>
                <a:cs typeface="Helvetica Neue"/>
                <a:sym typeface="Gill Sans" charset="0"/>
              </a:rPr>
              <a:t> Form </a:t>
            </a:r>
            <a:r>
              <a:rPr lang="en-US" sz="2000" dirty="0" err="1">
                <a:solidFill>
                  <a:srgbClr val="000000"/>
                </a:solidFill>
                <a:latin typeface="Helvetica Neue"/>
                <a:ea typeface="ＭＳ Ｐゴシック" charset="0"/>
                <a:cs typeface="Helvetica Neue"/>
                <a:sym typeface="Gill Sans" charset="0"/>
              </a:rPr>
              <a:t>überführt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wurden</a:t>
            </a:r>
            <a:r>
              <a:rPr lang="en-US" sz="2000" dirty="0">
                <a:solidFill>
                  <a:srgbClr val="000000"/>
                </a:solidFill>
                <a:latin typeface="Helvetica Neue"/>
                <a:ea typeface="ＭＳ Ｐゴシック" charset="0"/>
                <a:cs typeface="Helvetica Neue"/>
                <a:sym typeface="Gill Sans" charset="0"/>
              </a:rPr>
              <a:t>.</a:t>
            </a:r>
          </a:p>
          <a:p>
            <a:pPr marL="342900" indent="-342900" defTabSz="914400" fontAlgn="base">
              <a:spcBef>
                <a:spcPts val="738"/>
              </a:spcBef>
              <a:spcAft>
                <a:spcPct val="0"/>
              </a:spcAft>
            </a:pPr>
            <a:endParaRPr lang="en-US" sz="2400" dirty="0">
              <a:solidFill>
                <a:srgbClr val="000000"/>
              </a:solidFill>
              <a:latin typeface="Arial" charset="0"/>
              <a:ea typeface="ＭＳ Ｐゴシック" charset="0"/>
              <a:cs typeface="ヒラギノ角ゴ ProN W3" charset="0"/>
              <a:sym typeface="Arial" charset="0"/>
            </a:endParaRPr>
          </a:p>
        </p:txBody>
      </p:sp>
      <p:pic>
        <p:nvPicPr>
          <p:cNvPr id="30"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1" y="1905158"/>
            <a:ext cx="3311788" cy="419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extLst>
      <p:ext uri="{BB962C8B-B14F-4D97-AF65-F5344CB8AC3E}">
        <p14:creationId xmlns:p14="http://schemas.microsoft.com/office/powerpoint/2010/main" val="115226729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Rasante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Datenzunahme</a:t>
            </a:r>
            <a:r>
              <a:rPr lang="en-US" sz="3200" b="1" dirty="0" smtClean="0">
                <a:solidFill>
                  <a:prstClr val="white"/>
                </a:solidFill>
                <a:latin typeface="Helvetica Neue"/>
                <a:ea typeface="ＭＳ Ｐゴシック" charset="0"/>
                <a:cs typeface="Helvetica Neue"/>
              </a:rPr>
              <a:t>…</a:t>
            </a:r>
            <a:endParaRPr lang="en-US" sz="3200" b="1" dirty="0">
              <a:solidFill>
                <a:prstClr val="white"/>
              </a:solidFill>
              <a:latin typeface="Helvetica Neue"/>
              <a:ea typeface="ＭＳ Ｐゴシック" charset="0"/>
              <a:cs typeface="Helvetica Neue"/>
            </a:endParaRPr>
          </a:p>
        </p:txBody>
      </p:sp>
      <p:sp>
        <p:nvSpPr>
          <p:cNvPr id="6" name="Rectangle 2"/>
          <p:cNvSpPr>
            <a:spLocks/>
          </p:cNvSpPr>
          <p:nvPr/>
        </p:nvSpPr>
        <p:spPr bwMode="auto">
          <a:xfrm>
            <a:off x="279400" y="1749498"/>
            <a:ext cx="4800600" cy="406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42900" indent="-342900" defTabSz="914400" fontAlgn="base">
              <a:spcBef>
                <a:spcPts val="738"/>
              </a:spcBef>
              <a:spcAft>
                <a:spcPct val="0"/>
              </a:spcAft>
              <a:buSzPct val="100000"/>
              <a:buFont typeface="Gill Sans" charset="0"/>
              <a:buChar char="•"/>
            </a:pPr>
            <a:r>
              <a:rPr lang="en-US" sz="2000" dirty="0" err="1" smtClean="0">
                <a:solidFill>
                  <a:srgbClr val="000000"/>
                </a:solidFill>
                <a:latin typeface="Helvetica Neue"/>
                <a:ea typeface="ＭＳ Ｐゴシック" charset="0"/>
                <a:cs typeface="Helvetica Neue"/>
                <a:sym typeface="Gill Sans" charset="0"/>
              </a:rPr>
              <a:t>Verfügbarkeit</a:t>
            </a:r>
            <a:r>
              <a:rPr lang="en-US" sz="2000" dirty="0" smtClean="0">
                <a:solidFill>
                  <a:srgbClr val="000000"/>
                </a:solidFill>
                <a:latin typeface="Helvetica Neue"/>
                <a:ea typeface="ＭＳ Ｐゴシック" charset="0"/>
                <a:cs typeface="Helvetica Neue"/>
                <a:sym typeface="Gill Sans" charset="0"/>
              </a:rPr>
              <a:t> </a:t>
            </a:r>
            <a:r>
              <a:rPr lang="en-US" sz="2000" dirty="0">
                <a:solidFill>
                  <a:srgbClr val="000000"/>
                </a:solidFill>
                <a:latin typeface="Helvetica Neue"/>
                <a:ea typeface="ＭＳ Ｐゴシック" charset="0"/>
                <a:cs typeface="Helvetica Neue"/>
                <a:sym typeface="Gill Sans" charset="0"/>
              </a:rPr>
              <a:t>von </a:t>
            </a:r>
            <a:r>
              <a:rPr lang="en-US" sz="2000" dirty="0" smtClean="0">
                <a:solidFill>
                  <a:srgbClr val="000000"/>
                </a:solidFill>
                <a:latin typeface="Helvetica Neue"/>
                <a:ea typeface="ＭＳ Ｐゴシック" charset="0"/>
                <a:cs typeface="Helvetica Neue"/>
                <a:sym typeface="Gill Sans" charset="0"/>
              </a:rPr>
              <a:t>DNA </a:t>
            </a:r>
            <a:r>
              <a:rPr lang="en-US" sz="2000" dirty="0" err="1">
                <a:solidFill>
                  <a:srgbClr val="000000"/>
                </a:solidFill>
                <a:latin typeface="Helvetica Neue"/>
                <a:ea typeface="ＭＳ Ｐゴシック" charset="0"/>
                <a:cs typeface="Helvetica Neue"/>
                <a:sym typeface="Gill Sans" charset="0"/>
              </a:rPr>
              <a:t>Sequenzierungsmaschinen</a:t>
            </a:r>
            <a:r>
              <a:rPr lang="en-US" sz="2000" dirty="0">
                <a:solidFill>
                  <a:srgbClr val="000000"/>
                </a:solidFill>
                <a:latin typeface="Helvetica Neue"/>
                <a:ea typeface="ＭＳ Ｐゴシック" charset="0"/>
                <a:cs typeface="Helvetica Neue"/>
                <a:sym typeface="Gill Sans" charset="0"/>
              </a:rPr>
              <a:t> </a:t>
            </a:r>
            <a:endParaRPr lang="en-US" sz="2000" dirty="0" smtClean="0">
              <a:solidFill>
                <a:srgbClr val="000000"/>
              </a:solidFill>
              <a:latin typeface="Helvetica Neue"/>
              <a:ea typeface="ＭＳ Ｐゴシック" charset="0"/>
              <a:cs typeface="Helvetica Neue"/>
              <a:sym typeface="Gill Sans" charset="0"/>
            </a:endParaRPr>
          </a:p>
          <a:p>
            <a:pPr defTabSz="914400" fontAlgn="base">
              <a:spcBef>
                <a:spcPts val="738"/>
              </a:spcBef>
              <a:spcAft>
                <a:spcPct val="0"/>
              </a:spcAft>
              <a:buSzPct val="100000"/>
            </a:pP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spcBef>
                <a:spcPts val="738"/>
              </a:spcBef>
              <a:spcAft>
                <a:spcPct val="0"/>
              </a:spcAft>
              <a:buSzPct val="100000"/>
              <a:buFont typeface="Gill Sans" charset="0"/>
              <a:buChar char="•"/>
            </a:pPr>
            <a:r>
              <a:rPr lang="en-US" sz="2000" dirty="0">
                <a:solidFill>
                  <a:srgbClr val="000000"/>
                </a:solidFill>
                <a:latin typeface="Helvetica Neue"/>
                <a:ea typeface="ＭＳ Ｐゴシック" charset="0"/>
                <a:cs typeface="Helvetica Neue"/>
                <a:sym typeface="Gill Sans" charset="0"/>
              </a:rPr>
              <a:t>Das Problem </a:t>
            </a:r>
            <a:r>
              <a:rPr lang="en-US" sz="2000" dirty="0" err="1">
                <a:solidFill>
                  <a:srgbClr val="000000"/>
                </a:solidFill>
                <a:latin typeface="Helvetica Neue"/>
                <a:ea typeface="ＭＳ Ｐゴシック" charset="0"/>
                <a:cs typeface="Helvetica Neue"/>
                <a:sym typeface="Gill Sans" charset="0"/>
              </a:rPr>
              <a:t>ist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nicht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mehr</a:t>
            </a:r>
            <a:r>
              <a:rPr lang="en-US" sz="2000" dirty="0">
                <a:solidFill>
                  <a:srgbClr val="000000"/>
                </a:solidFill>
                <a:latin typeface="Helvetica Neue"/>
                <a:ea typeface="ＭＳ Ｐゴシック" charset="0"/>
                <a:cs typeface="Helvetica Neue"/>
                <a:sym typeface="Gill Sans" charset="0"/>
              </a:rPr>
              <a:t> die </a:t>
            </a:r>
            <a:r>
              <a:rPr lang="en-US" sz="2000" dirty="0" err="1">
                <a:solidFill>
                  <a:srgbClr val="000000"/>
                </a:solidFill>
                <a:latin typeface="Helvetica Neue"/>
                <a:ea typeface="ＭＳ Ｐゴシック" charset="0"/>
                <a:cs typeface="Helvetica Neue"/>
                <a:sym typeface="Gill Sans" charset="0"/>
              </a:rPr>
              <a:t>Erwerbung</a:t>
            </a:r>
            <a:r>
              <a:rPr lang="en-US" sz="2000" dirty="0">
                <a:solidFill>
                  <a:srgbClr val="000000"/>
                </a:solidFill>
                <a:latin typeface="Helvetica Neue"/>
                <a:ea typeface="ＭＳ Ｐゴシック" charset="0"/>
                <a:cs typeface="Helvetica Neue"/>
                <a:sym typeface="Gill Sans" charset="0"/>
              </a:rPr>
              <a:t> von </a:t>
            </a:r>
            <a:r>
              <a:rPr lang="en-US" sz="2000" dirty="0" err="1">
                <a:solidFill>
                  <a:srgbClr val="000000"/>
                </a:solidFill>
                <a:latin typeface="Helvetica Neue"/>
                <a:ea typeface="ＭＳ Ｐゴシック" charset="0"/>
                <a:cs typeface="Helvetica Neue"/>
                <a:sym typeface="Gill Sans" charset="0"/>
              </a:rPr>
              <a:t>Daten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sondern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wie</a:t>
            </a:r>
            <a:r>
              <a:rPr lang="en-US" sz="2000" dirty="0">
                <a:solidFill>
                  <a:srgbClr val="000000"/>
                </a:solidFill>
                <a:latin typeface="Helvetica Neue"/>
                <a:ea typeface="ＭＳ Ｐゴシック" charset="0"/>
                <a:cs typeface="Helvetica Neue"/>
                <a:sym typeface="Gill Sans" charset="0"/>
              </a:rPr>
              <a:t> man die </a:t>
            </a:r>
            <a:r>
              <a:rPr lang="en-US" sz="2000" dirty="0" err="1">
                <a:solidFill>
                  <a:srgbClr val="000000"/>
                </a:solidFill>
                <a:latin typeface="Helvetica Neue"/>
                <a:ea typeface="ＭＳ Ｐゴシック" charset="0"/>
                <a:cs typeface="Helvetica Neue"/>
                <a:sym typeface="Gill Sans" charset="0"/>
              </a:rPr>
              <a:t>organisieren</a:t>
            </a:r>
            <a:r>
              <a:rPr lang="en-US" sz="2000" dirty="0">
                <a:solidFill>
                  <a:srgbClr val="000000"/>
                </a:solidFill>
                <a:latin typeface="Helvetica Neue"/>
                <a:ea typeface="ＭＳ Ｐゴシック" charset="0"/>
                <a:cs typeface="Helvetica Neue"/>
                <a:sym typeface="Gill Sans" charset="0"/>
              </a:rPr>
              <a:t> und </a:t>
            </a:r>
            <a:r>
              <a:rPr lang="en-US" sz="2000" dirty="0" err="1">
                <a:solidFill>
                  <a:srgbClr val="000000"/>
                </a:solidFill>
                <a:latin typeface="Helvetica Neue"/>
                <a:ea typeface="ＭＳ Ｐゴシック" charset="0"/>
                <a:cs typeface="Helvetica Neue"/>
                <a:sym typeface="Gill Sans" charset="0"/>
              </a:rPr>
              <a:t>analysieren</a:t>
            </a:r>
            <a:r>
              <a:rPr lang="en-US" sz="2000" dirty="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kann</a:t>
            </a:r>
            <a:endParaRPr lang="en-US" sz="2000" dirty="0" smtClean="0">
              <a:solidFill>
                <a:srgbClr val="000000"/>
              </a:solidFill>
              <a:latin typeface="Helvetica Neue"/>
              <a:ea typeface="ＭＳ Ｐゴシック" charset="0"/>
              <a:cs typeface="Helvetica Neue"/>
              <a:sym typeface="Gill Sans" charset="0"/>
            </a:endParaRPr>
          </a:p>
          <a:p>
            <a:pPr defTabSz="914400" fontAlgn="base">
              <a:spcBef>
                <a:spcPts val="738"/>
              </a:spcBef>
              <a:spcAft>
                <a:spcPct val="0"/>
              </a:spcAft>
              <a:buSzPct val="100000"/>
            </a:pP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spcBef>
                <a:spcPts val="738"/>
              </a:spcBef>
              <a:spcAft>
                <a:spcPct val="0"/>
              </a:spcAft>
              <a:buSzPct val="100000"/>
              <a:buFont typeface="Gill Sans" charset="0"/>
              <a:buChar char="•"/>
            </a:pPr>
            <a:r>
              <a:rPr lang="en-US" sz="2000" dirty="0" err="1" smtClean="0">
                <a:solidFill>
                  <a:srgbClr val="000000"/>
                </a:solidFill>
                <a:latin typeface="Helvetica Neue"/>
                <a:ea typeface="ＭＳ Ｐゴシック" charset="0"/>
                <a:cs typeface="Helvetica Neue"/>
                <a:sym typeface="Gill Sans" charset="0"/>
              </a:rPr>
              <a:t>Geburtsstunde</a:t>
            </a:r>
            <a:r>
              <a:rPr lang="en-US" sz="2000" dirty="0" smtClean="0">
                <a:solidFill>
                  <a:srgbClr val="000000"/>
                </a:solidFill>
                <a:latin typeface="Helvetica Neue"/>
                <a:ea typeface="ＭＳ Ｐゴシック" charset="0"/>
                <a:cs typeface="Helvetica Neue"/>
                <a:sym typeface="Gill Sans" charset="0"/>
              </a:rPr>
              <a:t> </a:t>
            </a:r>
            <a:r>
              <a:rPr lang="en-US" sz="2000" dirty="0">
                <a:solidFill>
                  <a:srgbClr val="000000"/>
                </a:solidFill>
                <a:latin typeface="Helvetica Neue"/>
                <a:ea typeface="ＭＳ Ｐゴシック" charset="0"/>
                <a:cs typeface="Helvetica Neue"/>
                <a:sym typeface="Gill Sans" charset="0"/>
              </a:rPr>
              <a:t>von </a:t>
            </a:r>
            <a:r>
              <a:rPr lang="en-US" sz="2000" dirty="0" err="1">
                <a:solidFill>
                  <a:srgbClr val="000000"/>
                </a:solidFill>
                <a:latin typeface="Helvetica Neue"/>
                <a:ea typeface="ＭＳ Ｐゴシック" charset="0"/>
                <a:cs typeface="Helvetica Neue"/>
                <a:sym typeface="Gill Sans" charset="0"/>
              </a:rPr>
              <a:t>biologischen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Datenbanken</a:t>
            </a:r>
            <a:r>
              <a:rPr lang="en-US" sz="2000" dirty="0">
                <a:solidFill>
                  <a:srgbClr val="000000"/>
                </a:solidFill>
                <a:latin typeface="Helvetica Neue"/>
                <a:ea typeface="ＭＳ Ｐゴシック" charset="0"/>
                <a:cs typeface="Helvetica Neue"/>
                <a:sym typeface="Gill Sans" charset="0"/>
              </a:rPr>
              <a:t> (80er </a:t>
            </a:r>
            <a:r>
              <a:rPr lang="en-US" sz="2000" dirty="0" err="1">
                <a:solidFill>
                  <a:srgbClr val="000000"/>
                </a:solidFill>
                <a:latin typeface="Helvetica Neue"/>
                <a:ea typeface="ＭＳ Ｐゴシック" charset="0"/>
                <a:cs typeface="Helvetica Neue"/>
                <a:sym typeface="Gill Sans" charset="0"/>
              </a:rPr>
              <a:t>Jahre</a:t>
            </a:r>
            <a:r>
              <a:rPr lang="en-US" sz="2000" dirty="0">
                <a:solidFill>
                  <a:srgbClr val="000000"/>
                </a:solidFill>
                <a:latin typeface="Helvetica Neue"/>
                <a:ea typeface="ＭＳ Ｐゴシック" charset="0"/>
                <a:cs typeface="Helvetica Neue"/>
                <a:sym typeface="Gill Sans" charset="0"/>
              </a:rPr>
              <a:t>)</a:t>
            </a:r>
          </a:p>
          <a:p>
            <a:pPr marL="800100" lvl="1" indent="-342900" defTabSz="914400" fontAlgn="base">
              <a:spcBef>
                <a:spcPts val="738"/>
              </a:spcBef>
              <a:spcAft>
                <a:spcPct val="0"/>
              </a:spcAft>
              <a:buSzPct val="100000"/>
              <a:buFont typeface="Gill Sans" charset="0"/>
              <a:buChar char="•"/>
            </a:pPr>
            <a:r>
              <a:rPr lang="en-US" sz="2000" dirty="0">
                <a:solidFill>
                  <a:srgbClr val="000000"/>
                </a:solidFill>
                <a:latin typeface="Helvetica Neue"/>
                <a:ea typeface="ＭＳ Ｐゴシック" charset="0"/>
                <a:cs typeface="Helvetica Neue"/>
                <a:sym typeface="Gill Sans" charset="0"/>
              </a:rPr>
              <a:t>EMBL/</a:t>
            </a:r>
            <a:r>
              <a:rPr lang="en-US" sz="2000" dirty="0" err="1" smtClean="0">
                <a:solidFill>
                  <a:srgbClr val="000000"/>
                </a:solidFill>
                <a:latin typeface="Helvetica Neue"/>
                <a:ea typeface="ＭＳ Ｐゴシック" charset="0"/>
                <a:cs typeface="Helvetica Neue"/>
                <a:sym typeface="Gill Sans" charset="0"/>
              </a:rPr>
              <a:t>Genbank</a:t>
            </a:r>
            <a:r>
              <a:rPr lang="en-US" sz="2000" dirty="0" smtClean="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für</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Nukleinsäuresequenzen</a:t>
            </a:r>
            <a:endParaRPr lang="en-US" sz="2000" dirty="0">
              <a:solidFill>
                <a:srgbClr val="000000"/>
              </a:solidFill>
              <a:latin typeface="Helvetica Neue"/>
              <a:ea typeface="ＭＳ Ｐゴシック" charset="0"/>
              <a:cs typeface="Helvetica Neue"/>
              <a:sym typeface="Gill Sans" charset="0"/>
            </a:endParaRPr>
          </a:p>
          <a:p>
            <a:pPr marL="800100" lvl="1" indent="-342900" defTabSz="914400" fontAlgn="base">
              <a:spcBef>
                <a:spcPts val="738"/>
              </a:spcBef>
              <a:spcAft>
                <a:spcPct val="0"/>
              </a:spcAft>
              <a:buSzPct val="100000"/>
              <a:buFont typeface="Gill Sans" charset="0"/>
              <a:buChar char="•"/>
            </a:pPr>
            <a:r>
              <a:rPr lang="en-US" sz="2000" dirty="0" err="1">
                <a:solidFill>
                  <a:srgbClr val="000000"/>
                </a:solidFill>
                <a:latin typeface="Helvetica Neue"/>
                <a:ea typeface="ＭＳ Ｐゴシック" charset="0"/>
                <a:cs typeface="Helvetica Neue"/>
                <a:sym typeface="Gill Sans" charset="0"/>
              </a:rPr>
              <a:t>SwissProt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für</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Proteinsequenzen</a:t>
            </a: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spcBef>
                <a:spcPts val="738"/>
              </a:spcBef>
              <a:spcAft>
                <a:spcPct val="0"/>
              </a:spcAft>
            </a:pPr>
            <a:endParaRPr lang="en-US" sz="2400" dirty="0">
              <a:solidFill>
                <a:srgbClr val="000000"/>
              </a:solidFill>
              <a:latin typeface="Arial" charset="0"/>
              <a:ea typeface="ＭＳ Ｐゴシック" charset="0"/>
              <a:cs typeface="ヒラギノ角ゴ ProN W3" charset="0"/>
              <a:sym typeface="Arial" charset="0"/>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1093" y="2407003"/>
            <a:ext cx="376078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pic>
    </p:spTree>
    <p:extLst>
      <p:ext uri="{BB962C8B-B14F-4D97-AF65-F5344CB8AC3E}">
        <p14:creationId xmlns:p14="http://schemas.microsoft.com/office/powerpoint/2010/main" val="242762182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Rasante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Datenzunahme</a:t>
            </a:r>
            <a:r>
              <a:rPr lang="en-US" sz="3200" b="1" dirty="0" smtClean="0">
                <a:solidFill>
                  <a:prstClr val="white"/>
                </a:solidFill>
                <a:latin typeface="Helvetica Neue"/>
                <a:ea typeface="ＭＳ Ｐゴシック" charset="0"/>
                <a:cs typeface="Helvetica Neue"/>
              </a:rPr>
              <a:t>…</a:t>
            </a:r>
            <a:endParaRPr lang="en-US" sz="3200" b="1" dirty="0">
              <a:solidFill>
                <a:prstClr val="white"/>
              </a:solidFill>
              <a:latin typeface="Helvetica Neue"/>
              <a:ea typeface="ＭＳ Ｐゴシック" charset="0"/>
              <a:cs typeface="Helvetica Neue"/>
            </a:endParaRPr>
          </a:p>
        </p:txBody>
      </p:sp>
      <p:graphicFrame>
        <p:nvGraphicFramePr>
          <p:cNvPr id="8" name="Table 8"/>
          <p:cNvGraphicFramePr>
            <a:graphicFrameLocks noGrp="1"/>
          </p:cNvGraphicFramePr>
          <p:nvPr>
            <p:extLst>
              <p:ext uri="{D42A27DB-BD31-4B8C-83A1-F6EECF244321}">
                <p14:modId xmlns:p14="http://schemas.microsoft.com/office/powerpoint/2010/main" val="239009975"/>
              </p:ext>
            </p:extLst>
          </p:nvPr>
        </p:nvGraphicFramePr>
        <p:xfrm>
          <a:off x="1123094" y="3754438"/>
          <a:ext cx="7785100" cy="371475"/>
        </p:xfrm>
        <a:graphic>
          <a:graphicData uri="http://schemas.openxmlformats.org/drawingml/2006/table">
            <a:tbl>
              <a:tblPr/>
              <a:tblGrid>
                <a:gridCol w="973138"/>
                <a:gridCol w="973137"/>
                <a:gridCol w="973138"/>
                <a:gridCol w="973137"/>
                <a:gridCol w="973138"/>
                <a:gridCol w="973137"/>
                <a:gridCol w="973138"/>
                <a:gridCol w="973137"/>
              </a:tblGrid>
              <a:tr h="3714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1950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1960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1970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1980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1990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2000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2010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Calibri" charset="0"/>
                          <a:ea typeface="ＭＳ Ｐゴシック" charset="0"/>
                          <a:cs typeface="Calibri" charset="0"/>
                        </a:rPr>
                        <a:t>2020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CCFFCC"/>
                    </a:solidFill>
                  </a:tcPr>
                </a:tc>
              </a:tr>
            </a:tbl>
          </a:graphicData>
        </a:graphic>
      </p:graphicFrame>
      <p:sp>
        <p:nvSpPr>
          <p:cNvPr id="9" name="TextBox 9"/>
          <p:cNvSpPr txBox="1">
            <a:spLocks noChangeArrowheads="1"/>
          </p:cNvSpPr>
          <p:nvPr/>
        </p:nvSpPr>
        <p:spPr bwMode="auto">
          <a:xfrm rot="17651089">
            <a:off x="851632" y="3983037"/>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insulin</a:t>
            </a:r>
          </a:p>
        </p:txBody>
      </p:sp>
      <p:sp>
        <p:nvSpPr>
          <p:cNvPr id="10" name="TextBox 10"/>
          <p:cNvSpPr txBox="1">
            <a:spLocks noChangeArrowheads="1"/>
          </p:cNvSpPr>
          <p:nvPr/>
        </p:nvSpPr>
        <p:spPr bwMode="auto">
          <a:xfrm rot="17741010">
            <a:off x="1242157" y="4394200"/>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ribonuclease</a:t>
            </a:r>
          </a:p>
        </p:txBody>
      </p:sp>
      <p:sp>
        <p:nvSpPr>
          <p:cNvPr id="12" name="TextBox 11"/>
          <p:cNvSpPr txBox="1">
            <a:spLocks noChangeArrowheads="1"/>
          </p:cNvSpPr>
          <p:nvPr/>
        </p:nvSpPr>
        <p:spPr bwMode="auto">
          <a:xfrm rot="17692959">
            <a:off x="1648557" y="4419600"/>
            <a:ext cx="1219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Dayhoff Atlas</a:t>
            </a:r>
          </a:p>
        </p:txBody>
      </p:sp>
      <p:grpSp>
        <p:nvGrpSpPr>
          <p:cNvPr id="13" name="Group 61"/>
          <p:cNvGrpSpPr>
            <a:grpSpLocks/>
          </p:cNvGrpSpPr>
          <p:nvPr/>
        </p:nvGrpSpPr>
        <p:grpSpPr bwMode="auto">
          <a:xfrm>
            <a:off x="2367694" y="431800"/>
            <a:ext cx="4216400" cy="3314700"/>
            <a:chOff x="2019300" y="76200"/>
            <a:chExt cx="4216400" cy="3314700"/>
          </a:xfrm>
        </p:grpSpPr>
        <p:sp>
          <p:nvSpPr>
            <p:cNvPr id="14" name="Freeform 23"/>
            <p:cNvSpPr>
              <a:spLocks noChangeArrowheads="1"/>
            </p:cNvSpPr>
            <p:nvPr/>
          </p:nvSpPr>
          <p:spPr bwMode="auto">
            <a:xfrm>
              <a:off x="2019300" y="76200"/>
              <a:ext cx="4216400" cy="3314700"/>
            </a:xfrm>
            <a:custGeom>
              <a:avLst/>
              <a:gdLst>
                <a:gd name="T0" fmla="*/ 4191000 w 4216400"/>
                <a:gd name="T1" fmla="*/ 3276600 h 3314700"/>
                <a:gd name="T2" fmla="*/ 4216400 w 4216400"/>
                <a:gd name="T3" fmla="*/ 0 h 3314700"/>
                <a:gd name="T4" fmla="*/ 4114800 w 4216400"/>
                <a:gd name="T5" fmla="*/ 838200 h 3314700"/>
                <a:gd name="T6" fmla="*/ 4025900 w 4216400"/>
                <a:gd name="T7" fmla="*/ 1358900 h 3314700"/>
                <a:gd name="T8" fmla="*/ 3924300 w 4216400"/>
                <a:gd name="T9" fmla="*/ 1828800 h 3314700"/>
                <a:gd name="T10" fmla="*/ 3822700 w 4216400"/>
                <a:gd name="T11" fmla="*/ 2133600 h 3314700"/>
                <a:gd name="T12" fmla="*/ 3721100 w 4216400"/>
                <a:gd name="T13" fmla="*/ 2400300 h 3314700"/>
                <a:gd name="T14" fmla="*/ 3594100 w 4216400"/>
                <a:gd name="T15" fmla="*/ 2692400 h 3314700"/>
                <a:gd name="T16" fmla="*/ 3416300 w 4216400"/>
                <a:gd name="T17" fmla="*/ 2921000 h 3314700"/>
                <a:gd name="T18" fmla="*/ 3111500 w 4216400"/>
                <a:gd name="T19" fmla="*/ 3162300 h 3314700"/>
                <a:gd name="T20" fmla="*/ 2870200 w 4216400"/>
                <a:gd name="T21" fmla="*/ 3238500 h 3314700"/>
                <a:gd name="T22" fmla="*/ 2603500 w 4216400"/>
                <a:gd name="T23" fmla="*/ 3289300 h 3314700"/>
                <a:gd name="T24" fmla="*/ 2324100 w 4216400"/>
                <a:gd name="T25" fmla="*/ 3314700 h 3314700"/>
                <a:gd name="T26" fmla="*/ 0 w 4216400"/>
                <a:gd name="T27" fmla="*/ 3314700 h 33147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6400"/>
                <a:gd name="T43" fmla="*/ 0 h 3314700"/>
                <a:gd name="T44" fmla="*/ 4216400 w 4216400"/>
                <a:gd name="T45" fmla="*/ 3314700 h 33147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6400" h="3314700">
                  <a:moveTo>
                    <a:pt x="4191000" y="3276600"/>
                  </a:moveTo>
                  <a:lnTo>
                    <a:pt x="4216400" y="0"/>
                  </a:lnTo>
                  <a:lnTo>
                    <a:pt x="4114800" y="838200"/>
                  </a:lnTo>
                  <a:lnTo>
                    <a:pt x="4025900" y="1358900"/>
                  </a:lnTo>
                  <a:lnTo>
                    <a:pt x="3924300" y="1828800"/>
                  </a:lnTo>
                  <a:lnTo>
                    <a:pt x="3822700" y="2133600"/>
                  </a:lnTo>
                  <a:lnTo>
                    <a:pt x="3721100" y="2400300"/>
                  </a:lnTo>
                  <a:lnTo>
                    <a:pt x="3594100" y="2692400"/>
                  </a:lnTo>
                  <a:lnTo>
                    <a:pt x="3416300" y="2921000"/>
                  </a:lnTo>
                  <a:lnTo>
                    <a:pt x="3111500" y="3162300"/>
                  </a:lnTo>
                  <a:lnTo>
                    <a:pt x="2870200" y="3238500"/>
                  </a:lnTo>
                  <a:lnTo>
                    <a:pt x="2603500" y="3289300"/>
                  </a:lnTo>
                  <a:lnTo>
                    <a:pt x="2324100" y="3314700"/>
                  </a:lnTo>
                  <a:lnTo>
                    <a:pt x="0" y="3314700"/>
                  </a:lnTo>
                </a:path>
              </a:pathLst>
            </a:custGeom>
            <a:solidFill>
              <a:schemeClr val="accent1"/>
            </a:solidFill>
            <a:ln w="9525">
              <a:solidFill>
                <a:schemeClr val="tx1"/>
              </a:solidFill>
              <a:round/>
              <a:headEnd/>
              <a:tailEnd/>
            </a:ln>
          </p:spPr>
          <p:txBody>
            <a:bodyPr/>
            <a:lstStyle/>
            <a:p>
              <a:pPr defTabSz="914400" eaLnBrk="0" fontAlgn="base" hangingPunct="0">
                <a:spcBef>
                  <a:spcPct val="0"/>
                </a:spcBef>
                <a:spcAft>
                  <a:spcPct val="0"/>
                </a:spcAft>
              </a:pPr>
              <a:endParaRPr lang="de-DE" sz="3600">
                <a:solidFill>
                  <a:srgbClr val="000000"/>
                </a:solidFill>
                <a:latin typeface="Arial" charset="0"/>
                <a:ea typeface="ＭＳ Ｐゴシック" charset="0"/>
                <a:cs typeface="ＭＳ Ｐゴシック" charset="0"/>
              </a:endParaRPr>
            </a:p>
          </p:txBody>
        </p:sp>
        <p:cxnSp>
          <p:nvCxnSpPr>
            <p:cNvPr id="16" name="Straight Connector 25"/>
            <p:cNvCxnSpPr>
              <a:cxnSpLocks noChangeShapeType="1"/>
            </p:cNvCxnSpPr>
            <p:nvPr/>
          </p:nvCxnSpPr>
          <p:spPr bwMode="auto">
            <a:xfrm flipV="1">
              <a:off x="4937125" y="3362325"/>
              <a:ext cx="1266828" cy="6350"/>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cxnSp>
        <p:cxnSp>
          <p:nvCxnSpPr>
            <p:cNvPr id="17" name="Straight Connector 42"/>
            <p:cNvCxnSpPr>
              <a:cxnSpLocks noChangeShapeType="1"/>
            </p:cNvCxnSpPr>
            <p:nvPr/>
          </p:nvCxnSpPr>
          <p:spPr bwMode="auto">
            <a:xfrm rot="16200000" flipV="1">
              <a:off x="4714248" y="3140703"/>
              <a:ext cx="2423" cy="496467"/>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18" name="Straight Connector 43"/>
            <p:cNvCxnSpPr>
              <a:cxnSpLocks noChangeShapeType="1"/>
            </p:cNvCxnSpPr>
            <p:nvPr/>
          </p:nvCxnSpPr>
          <p:spPr bwMode="auto">
            <a:xfrm rot="16200000" flipV="1">
              <a:off x="4822198" y="3134353"/>
              <a:ext cx="2423" cy="496467"/>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19" name="Straight Connector 44"/>
            <p:cNvCxnSpPr>
              <a:cxnSpLocks noChangeShapeType="1"/>
            </p:cNvCxnSpPr>
            <p:nvPr/>
          </p:nvCxnSpPr>
          <p:spPr bwMode="auto">
            <a:xfrm rot="16200000" flipV="1">
              <a:off x="4920623" y="3115303"/>
              <a:ext cx="2423" cy="496467"/>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20" name="Straight Connector 45"/>
            <p:cNvCxnSpPr>
              <a:cxnSpLocks noChangeShapeType="1"/>
            </p:cNvCxnSpPr>
            <p:nvPr/>
          </p:nvCxnSpPr>
          <p:spPr bwMode="auto">
            <a:xfrm rot="16200000" flipV="1">
              <a:off x="4892048" y="3121653"/>
              <a:ext cx="2423" cy="496467"/>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21" name="Straight Connector 46"/>
            <p:cNvCxnSpPr>
              <a:cxnSpLocks noChangeShapeType="1"/>
            </p:cNvCxnSpPr>
            <p:nvPr/>
          </p:nvCxnSpPr>
          <p:spPr bwMode="auto">
            <a:xfrm rot="16200000" flipV="1">
              <a:off x="4876173" y="3128003"/>
              <a:ext cx="2423" cy="496467"/>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22" name="Straight Connector 50"/>
            <p:cNvCxnSpPr>
              <a:cxnSpLocks noChangeShapeType="1"/>
            </p:cNvCxnSpPr>
            <p:nvPr/>
          </p:nvCxnSpPr>
          <p:spPr bwMode="auto">
            <a:xfrm flipV="1">
              <a:off x="4422775" y="3368675"/>
              <a:ext cx="231775" cy="22225"/>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23" name="Straight Connector 52"/>
            <p:cNvCxnSpPr>
              <a:cxnSpLocks noChangeShapeType="1"/>
            </p:cNvCxnSpPr>
            <p:nvPr/>
          </p:nvCxnSpPr>
          <p:spPr bwMode="auto">
            <a:xfrm flipV="1">
              <a:off x="4552950" y="3359150"/>
              <a:ext cx="231775" cy="22225"/>
            </a:xfrm>
            <a:prstGeom prst="line">
              <a:avLst/>
            </a:prstGeom>
            <a:noFill/>
            <a:ln w="9525">
              <a:solidFill>
                <a:srgbClr val="00CC99"/>
              </a:solidFill>
              <a:round/>
              <a:headEnd/>
              <a:tailEnd/>
            </a:ln>
            <a:extLst>
              <a:ext uri="{909E8E84-426E-40dd-AFC4-6F175D3DCCD1}">
                <a14:hiddenFill xmlns:a14="http://schemas.microsoft.com/office/drawing/2010/main">
                  <a:noFill/>
                </a14:hiddenFill>
              </a:ext>
            </a:extLst>
          </p:spPr>
        </p:cxnSp>
        <p:cxnSp>
          <p:nvCxnSpPr>
            <p:cNvPr id="24" name="Straight Connector 53"/>
            <p:cNvCxnSpPr>
              <a:cxnSpLocks noChangeShapeType="1"/>
            </p:cNvCxnSpPr>
            <p:nvPr/>
          </p:nvCxnSpPr>
          <p:spPr bwMode="auto">
            <a:xfrm flipV="1">
              <a:off x="4406900" y="3368676"/>
              <a:ext cx="257175" cy="19049"/>
            </a:xfrm>
            <a:prstGeom prst="line">
              <a:avLst/>
            </a:prstGeom>
            <a:noFill/>
            <a:ln w="3175">
              <a:solidFill>
                <a:srgbClr val="00CC99"/>
              </a:solidFill>
              <a:round/>
              <a:headEnd/>
              <a:tailEnd/>
            </a:ln>
            <a:extLst>
              <a:ext uri="{909E8E84-426E-40dd-AFC4-6F175D3DCCD1}">
                <a14:hiddenFill xmlns:a14="http://schemas.microsoft.com/office/drawing/2010/main">
                  <a:noFill/>
                </a14:hiddenFill>
              </a:ext>
            </a:extLst>
          </p:spPr>
        </p:cxnSp>
        <p:cxnSp>
          <p:nvCxnSpPr>
            <p:cNvPr id="25" name="Straight Connector 55"/>
            <p:cNvCxnSpPr>
              <a:cxnSpLocks noChangeShapeType="1"/>
            </p:cNvCxnSpPr>
            <p:nvPr/>
          </p:nvCxnSpPr>
          <p:spPr bwMode="auto">
            <a:xfrm flipV="1">
              <a:off x="2895600" y="3363914"/>
              <a:ext cx="1476375" cy="1586"/>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cxnSp>
        <p:cxnSp>
          <p:nvCxnSpPr>
            <p:cNvPr id="26" name="Straight Connector 59"/>
            <p:cNvCxnSpPr>
              <a:cxnSpLocks noChangeShapeType="1"/>
            </p:cNvCxnSpPr>
            <p:nvPr/>
          </p:nvCxnSpPr>
          <p:spPr bwMode="auto">
            <a:xfrm flipV="1">
              <a:off x="4349750" y="3349625"/>
              <a:ext cx="231775" cy="22225"/>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cxnSp>
      </p:grpSp>
      <p:sp>
        <p:nvSpPr>
          <p:cNvPr id="27" name="TextBox 62"/>
          <p:cNvSpPr txBox="1">
            <a:spLocks noChangeArrowheads="1"/>
          </p:cNvSpPr>
          <p:nvPr/>
        </p:nvSpPr>
        <p:spPr bwMode="auto">
          <a:xfrm rot="2850466">
            <a:off x="2118457" y="3322638"/>
            <a:ext cx="9286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660066"/>
                </a:solidFill>
                <a:latin typeface="Calibri" charset="0"/>
                <a:cs typeface="Calibri" charset="0"/>
              </a:rPr>
              <a:t>ARPAnet</a:t>
            </a:r>
          </a:p>
        </p:txBody>
      </p:sp>
      <p:sp>
        <p:nvSpPr>
          <p:cNvPr id="31" name="TextBox 65"/>
          <p:cNvSpPr txBox="1">
            <a:spLocks noChangeArrowheads="1"/>
          </p:cNvSpPr>
          <p:nvPr/>
        </p:nvSpPr>
        <p:spPr bwMode="auto">
          <a:xfrm rot="17644809">
            <a:off x="2291495" y="2819400"/>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65 sequences</a:t>
            </a:r>
          </a:p>
        </p:txBody>
      </p:sp>
      <p:sp>
        <p:nvSpPr>
          <p:cNvPr id="33" name="TextBox 27"/>
          <p:cNvSpPr txBox="1">
            <a:spLocks noChangeArrowheads="1"/>
          </p:cNvSpPr>
          <p:nvPr/>
        </p:nvSpPr>
        <p:spPr bwMode="auto">
          <a:xfrm rot="17625222">
            <a:off x="1547750" y="47823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Auto protein sequencers</a:t>
            </a:r>
          </a:p>
        </p:txBody>
      </p:sp>
      <p:sp>
        <p:nvSpPr>
          <p:cNvPr id="34" name="TextBox 28"/>
          <p:cNvSpPr txBox="1">
            <a:spLocks noChangeArrowheads="1"/>
          </p:cNvSpPr>
          <p:nvPr/>
        </p:nvSpPr>
        <p:spPr bwMode="auto">
          <a:xfrm rot="2850466">
            <a:off x="2785207" y="3397250"/>
            <a:ext cx="723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660066"/>
                </a:solidFill>
                <a:latin typeface="Calibri" charset="0"/>
                <a:cs typeface="Calibri" charset="0"/>
              </a:rPr>
              <a:t>email</a:t>
            </a:r>
          </a:p>
        </p:txBody>
      </p:sp>
      <p:sp>
        <p:nvSpPr>
          <p:cNvPr id="35" name="TextBox 29"/>
          <p:cNvSpPr txBox="1">
            <a:spLocks noChangeArrowheads="1"/>
          </p:cNvSpPr>
          <p:nvPr/>
        </p:nvSpPr>
        <p:spPr bwMode="auto">
          <a:xfrm rot="17647045">
            <a:off x="2579625" y="42997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DNA sequencing</a:t>
            </a:r>
          </a:p>
        </p:txBody>
      </p:sp>
      <p:sp>
        <p:nvSpPr>
          <p:cNvPr id="36" name="TextBox 30"/>
          <p:cNvSpPr txBox="1">
            <a:spLocks noChangeArrowheads="1"/>
          </p:cNvSpPr>
          <p:nvPr/>
        </p:nvSpPr>
        <p:spPr bwMode="auto">
          <a:xfrm rot="17647045">
            <a:off x="2177195" y="5745162"/>
            <a:ext cx="749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PDB</a:t>
            </a:r>
          </a:p>
        </p:txBody>
      </p:sp>
      <p:sp>
        <p:nvSpPr>
          <p:cNvPr id="37" name="TextBox 32"/>
          <p:cNvSpPr txBox="1">
            <a:spLocks noChangeArrowheads="1"/>
          </p:cNvSpPr>
          <p:nvPr/>
        </p:nvSpPr>
        <p:spPr bwMode="auto">
          <a:xfrm rot="17651089">
            <a:off x="2778856" y="4630738"/>
            <a:ext cx="20304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Auto DNA sequencing</a:t>
            </a:r>
          </a:p>
        </p:txBody>
      </p:sp>
      <p:sp>
        <p:nvSpPr>
          <p:cNvPr id="38" name="TextBox 33"/>
          <p:cNvSpPr txBox="1">
            <a:spLocks noChangeArrowheads="1"/>
          </p:cNvSpPr>
          <p:nvPr/>
        </p:nvSpPr>
        <p:spPr bwMode="auto">
          <a:xfrm rot="17576525">
            <a:off x="2932051" y="5474494"/>
            <a:ext cx="1360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EMBL, GenBank</a:t>
            </a:r>
          </a:p>
        </p:txBody>
      </p:sp>
      <p:sp>
        <p:nvSpPr>
          <p:cNvPr id="39" name="TextBox 34"/>
          <p:cNvSpPr txBox="1">
            <a:spLocks noChangeArrowheads="1"/>
          </p:cNvSpPr>
          <p:nvPr/>
        </p:nvSpPr>
        <p:spPr bwMode="auto">
          <a:xfrm rot="17652297">
            <a:off x="4052032" y="2840037"/>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568 sequences</a:t>
            </a:r>
          </a:p>
        </p:txBody>
      </p:sp>
      <p:sp>
        <p:nvSpPr>
          <p:cNvPr id="40" name="TextBox 35"/>
          <p:cNvSpPr txBox="1">
            <a:spLocks noChangeArrowheads="1"/>
          </p:cNvSpPr>
          <p:nvPr/>
        </p:nvSpPr>
        <p:spPr bwMode="auto">
          <a:xfrm rot="17647045">
            <a:off x="3169382" y="5470525"/>
            <a:ext cx="13604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PIR</a:t>
            </a:r>
          </a:p>
        </p:txBody>
      </p:sp>
      <p:sp>
        <p:nvSpPr>
          <p:cNvPr id="41" name="TextBox 39"/>
          <p:cNvSpPr txBox="1">
            <a:spLocks noChangeArrowheads="1"/>
          </p:cNvSpPr>
          <p:nvPr/>
        </p:nvSpPr>
        <p:spPr bwMode="auto">
          <a:xfrm rot="17647045">
            <a:off x="3279714" y="53840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DDBJ, Swiss-Prot</a:t>
            </a:r>
          </a:p>
        </p:txBody>
      </p:sp>
      <p:sp>
        <p:nvSpPr>
          <p:cNvPr id="42" name="TextBox 40"/>
          <p:cNvSpPr txBox="1">
            <a:spLocks noChangeArrowheads="1"/>
          </p:cNvSpPr>
          <p:nvPr/>
        </p:nvSpPr>
        <p:spPr bwMode="auto">
          <a:xfrm rot="17652297">
            <a:off x="4259995" y="2755900"/>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859 sequences</a:t>
            </a:r>
          </a:p>
        </p:txBody>
      </p:sp>
      <p:sp>
        <p:nvSpPr>
          <p:cNvPr id="43" name="TextBox 41"/>
          <p:cNvSpPr txBox="1">
            <a:spLocks noChangeArrowheads="1"/>
          </p:cNvSpPr>
          <p:nvPr/>
        </p:nvSpPr>
        <p:spPr bwMode="auto">
          <a:xfrm rot="17652297">
            <a:off x="4381439" y="2383631"/>
            <a:ext cx="180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~3,900 sequences</a:t>
            </a:r>
          </a:p>
        </p:txBody>
      </p:sp>
      <p:sp>
        <p:nvSpPr>
          <p:cNvPr id="47" name="TextBox 51"/>
          <p:cNvSpPr txBox="1">
            <a:spLocks noChangeArrowheads="1"/>
          </p:cNvSpPr>
          <p:nvPr/>
        </p:nvSpPr>
        <p:spPr bwMode="auto">
          <a:xfrm rot="17647045">
            <a:off x="3482914" y="53967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PROSITE</a:t>
            </a:r>
          </a:p>
        </p:txBody>
      </p:sp>
      <p:sp>
        <p:nvSpPr>
          <p:cNvPr id="48" name="TextBox 60"/>
          <p:cNvSpPr txBox="1">
            <a:spLocks noChangeArrowheads="1"/>
          </p:cNvSpPr>
          <p:nvPr/>
        </p:nvSpPr>
        <p:spPr bwMode="auto">
          <a:xfrm rot="17647045">
            <a:off x="3698814" y="53840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PRINTS</a:t>
            </a:r>
          </a:p>
        </p:txBody>
      </p:sp>
      <p:sp>
        <p:nvSpPr>
          <p:cNvPr id="49" name="TextBox 61"/>
          <p:cNvSpPr txBox="1">
            <a:spLocks noChangeArrowheads="1"/>
          </p:cNvSpPr>
          <p:nvPr/>
        </p:nvSpPr>
        <p:spPr bwMode="auto">
          <a:xfrm rot="17652297">
            <a:off x="4508439" y="2485231"/>
            <a:ext cx="180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58 entries</a:t>
            </a:r>
          </a:p>
        </p:txBody>
      </p:sp>
      <p:sp>
        <p:nvSpPr>
          <p:cNvPr id="50" name="TextBox 63"/>
          <p:cNvSpPr txBox="1">
            <a:spLocks noChangeArrowheads="1"/>
          </p:cNvSpPr>
          <p:nvPr/>
        </p:nvSpPr>
        <p:spPr bwMode="auto">
          <a:xfrm rot="17660636">
            <a:off x="4711639" y="2586831"/>
            <a:ext cx="180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30 entries</a:t>
            </a:r>
          </a:p>
        </p:txBody>
      </p:sp>
      <p:sp>
        <p:nvSpPr>
          <p:cNvPr id="51" name="TextBox 71"/>
          <p:cNvSpPr txBox="1">
            <a:spLocks noChangeArrowheads="1"/>
          </p:cNvSpPr>
          <p:nvPr/>
        </p:nvSpPr>
        <p:spPr bwMode="auto">
          <a:xfrm rot="2850466">
            <a:off x="2910619" y="3344863"/>
            <a:ext cx="892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660066"/>
                </a:solidFill>
                <a:latin typeface="Calibri" charset="0"/>
                <a:cs typeface="Calibri" charset="0"/>
              </a:rPr>
              <a:t>Internet</a:t>
            </a:r>
          </a:p>
        </p:txBody>
      </p:sp>
      <p:sp>
        <p:nvSpPr>
          <p:cNvPr id="52" name="TextBox 72"/>
          <p:cNvSpPr txBox="1">
            <a:spLocks noChangeArrowheads="1"/>
          </p:cNvSpPr>
          <p:nvPr/>
        </p:nvSpPr>
        <p:spPr bwMode="auto">
          <a:xfrm rot="17686197">
            <a:off x="2994757" y="2692400"/>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7 structures</a:t>
            </a:r>
          </a:p>
        </p:txBody>
      </p:sp>
      <p:sp>
        <p:nvSpPr>
          <p:cNvPr id="53" name="TextBox 57"/>
          <p:cNvSpPr txBox="1">
            <a:spLocks noChangeArrowheads="1"/>
          </p:cNvSpPr>
          <p:nvPr/>
        </p:nvSpPr>
        <p:spPr bwMode="auto">
          <a:xfrm rot="17722798">
            <a:off x="3833750" y="44648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00"/>
                </a:solidFill>
                <a:latin typeface="Calibri" charset="0"/>
                <a:cs typeface="Calibri" charset="0"/>
              </a:rPr>
              <a:t>HT DNA sequencing</a:t>
            </a:r>
          </a:p>
        </p:txBody>
      </p:sp>
      <p:sp>
        <p:nvSpPr>
          <p:cNvPr id="54" name="TextBox 58"/>
          <p:cNvSpPr txBox="1">
            <a:spLocks noChangeArrowheads="1"/>
          </p:cNvSpPr>
          <p:nvPr/>
        </p:nvSpPr>
        <p:spPr bwMode="auto">
          <a:xfrm rot="2850466">
            <a:off x="4690207" y="3359150"/>
            <a:ext cx="723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660066"/>
                </a:solidFill>
                <a:latin typeface="Calibri" charset="0"/>
                <a:cs typeface="Calibri" charset="0"/>
              </a:rPr>
              <a:t>www</a:t>
            </a:r>
          </a:p>
        </p:txBody>
      </p:sp>
      <p:sp>
        <p:nvSpPr>
          <p:cNvPr id="55" name="TextBox 64"/>
          <p:cNvSpPr txBox="1">
            <a:spLocks noChangeArrowheads="1"/>
          </p:cNvSpPr>
          <p:nvPr/>
        </p:nvSpPr>
        <p:spPr bwMode="auto">
          <a:xfrm rot="17722798">
            <a:off x="4011550" y="45283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i="1">
                <a:solidFill>
                  <a:srgbClr val="000000"/>
                </a:solidFill>
                <a:latin typeface="Calibri" charset="0"/>
                <a:cs typeface="Calibri" charset="0"/>
              </a:rPr>
              <a:t>H.influenzae</a:t>
            </a:r>
            <a:r>
              <a:rPr lang="en-US" sz="1400">
                <a:solidFill>
                  <a:srgbClr val="000000"/>
                </a:solidFill>
                <a:latin typeface="Calibri" charset="0"/>
                <a:cs typeface="Calibri" charset="0"/>
              </a:rPr>
              <a:t> genome</a:t>
            </a:r>
          </a:p>
        </p:txBody>
      </p:sp>
      <p:sp>
        <p:nvSpPr>
          <p:cNvPr id="56" name="TextBox 66"/>
          <p:cNvSpPr txBox="1">
            <a:spLocks noChangeArrowheads="1"/>
          </p:cNvSpPr>
          <p:nvPr/>
        </p:nvSpPr>
        <p:spPr bwMode="auto">
          <a:xfrm rot="17722798">
            <a:off x="4176650" y="45156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i="1">
                <a:solidFill>
                  <a:srgbClr val="000000"/>
                </a:solidFill>
                <a:latin typeface="Calibri" charset="0"/>
                <a:cs typeface="Calibri" charset="0"/>
              </a:rPr>
              <a:t>M.jannachii </a:t>
            </a:r>
            <a:r>
              <a:rPr lang="en-US" sz="1400">
                <a:solidFill>
                  <a:srgbClr val="000000"/>
                </a:solidFill>
                <a:latin typeface="Calibri" charset="0"/>
                <a:cs typeface="Calibri" charset="0"/>
              </a:rPr>
              <a:t>genome</a:t>
            </a:r>
          </a:p>
        </p:txBody>
      </p:sp>
      <p:sp>
        <p:nvSpPr>
          <p:cNvPr id="57" name="TextBox 67"/>
          <p:cNvSpPr txBox="1">
            <a:spLocks noChangeArrowheads="1"/>
          </p:cNvSpPr>
          <p:nvPr/>
        </p:nvSpPr>
        <p:spPr bwMode="auto">
          <a:xfrm rot="17722798">
            <a:off x="4367150" y="44648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i="1">
                <a:solidFill>
                  <a:srgbClr val="000000"/>
                </a:solidFill>
                <a:latin typeface="Calibri" charset="0"/>
                <a:cs typeface="Calibri" charset="0"/>
              </a:rPr>
              <a:t>S.cerevisae </a:t>
            </a:r>
            <a:r>
              <a:rPr lang="en-US" sz="1400">
                <a:solidFill>
                  <a:srgbClr val="000000"/>
                </a:solidFill>
                <a:latin typeface="Calibri" charset="0"/>
                <a:cs typeface="Calibri" charset="0"/>
              </a:rPr>
              <a:t>genome</a:t>
            </a:r>
          </a:p>
        </p:txBody>
      </p:sp>
      <p:sp>
        <p:nvSpPr>
          <p:cNvPr id="58" name="TextBox 68"/>
          <p:cNvSpPr txBox="1">
            <a:spLocks noChangeArrowheads="1"/>
          </p:cNvSpPr>
          <p:nvPr/>
        </p:nvSpPr>
        <p:spPr bwMode="auto">
          <a:xfrm rot="17722798">
            <a:off x="4532250" y="47823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i="1">
                <a:solidFill>
                  <a:srgbClr val="000000"/>
                </a:solidFill>
                <a:latin typeface="Calibri" charset="0"/>
                <a:cs typeface="Calibri" charset="0"/>
              </a:rPr>
              <a:t>D.Melanogaster </a:t>
            </a:r>
            <a:r>
              <a:rPr lang="en-US" sz="1400">
                <a:solidFill>
                  <a:srgbClr val="000000"/>
                </a:solidFill>
                <a:latin typeface="Calibri" charset="0"/>
                <a:cs typeface="Calibri" charset="0"/>
              </a:rPr>
              <a:t>genome</a:t>
            </a:r>
          </a:p>
        </p:txBody>
      </p:sp>
      <p:sp>
        <p:nvSpPr>
          <p:cNvPr id="59" name="TextBox 69"/>
          <p:cNvSpPr txBox="1">
            <a:spLocks noChangeArrowheads="1"/>
          </p:cNvSpPr>
          <p:nvPr/>
        </p:nvSpPr>
        <p:spPr bwMode="auto">
          <a:xfrm rot="17722798">
            <a:off x="4900550" y="43886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i="1">
                <a:solidFill>
                  <a:srgbClr val="000000"/>
                </a:solidFill>
                <a:latin typeface="Calibri" charset="0"/>
                <a:cs typeface="Calibri" charset="0"/>
              </a:rPr>
              <a:t>H.sapiens </a:t>
            </a:r>
            <a:r>
              <a:rPr lang="en-US" sz="1400">
                <a:solidFill>
                  <a:srgbClr val="000000"/>
                </a:solidFill>
                <a:latin typeface="Calibri" charset="0"/>
                <a:cs typeface="Calibri" charset="0"/>
              </a:rPr>
              <a:t>genome</a:t>
            </a:r>
          </a:p>
        </p:txBody>
      </p:sp>
      <p:sp>
        <p:nvSpPr>
          <p:cNvPr id="60" name="TextBox 70"/>
          <p:cNvSpPr txBox="1">
            <a:spLocks noChangeArrowheads="1"/>
          </p:cNvSpPr>
          <p:nvPr/>
        </p:nvSpPr>
        <p:spPr bwMode="auto">
          <a:xfrm rot="17722798">
            <a:off x="4570350" y="4363244"/>
            <a:ext cx="2030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i="1">
                <a:solidFill>
                  <a:srgbClr val="000000"/>
                </a:solidFill>
                <a:latin typeface="Calibri" charset="0"/>
                <a:cs typeface="Calibri" charset="0"/>
              </a:rPr>
              <a:t>C.elegans </a:t>
            </a:r>
            <a:r>
              <a:rPr lang="en-US" sz="1400">
                <a:solidFill>
                  <a:srgbClr val="000000"/>
                </a:solidFill>
                <a:latin typeface="Calibri" charset="0"/>
                <a:cs typeface="Calibri" charset="0"/>
              </a:rPr>
              <a:t>genome</a:t>
            </a:r>
          </a:p>
        </p:txBody>
      </p:sp>
      <p:sp>
        <p:nvSpPr>
          <p:cNvPr id="62" name="TextBox 75"/>
          <p:cNvSpPr txBox="1">
            <a:spLocks noChangeArrowheads="1"/>
          </p:cNvSpPr>
          <p:nvPr/>
        </p:nvSpPr>
        <p:spPr bwMode="auto">
          <a:xfrm rot="17647045">
            <a:off x="4029014" y="53840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FlyBase</a:t>
            </a:r>
          </a:p>
        </p:txBody>
      </p:sp>
      <p:sp>
        <p:nvSpPr>
          <p:cNvPr id="65" name="TextBox 82"/>
          <p:cNvSpPr txBox="1">
            <a:spLocks noChangeArrowheads="1"/>
          </p:cNvSpPr>
          <p:nvPr/>
        </p:nvSpPr>
        <p:spPr bwMode="auto">
          <a:xfrm rot="17647045">
            <a:off x="4625914" y="53967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InterPro</a:t>
            </a:r>
          </a:p>
        </p:txBody>
      </p:sp>
      <p:sp>
        <p:nvSpPr>
          <p:cNvPr id="66" name="TextBox 73"/>
          <p:cNvSpPr txBox="1">
            <a:spLocks noChangeArrowheads="1"/>
          </p:cNvSpPr>
          <p:nvPr/>
        </p:nvSpPr>
        <p:spPr bwMode="auto">
          <a:xfrm rot="17647045">
            <a:off x="4448114" y="53967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Pfam</a:t>
            </a:r>
          </a:p>
        </p:txBody>
      </p:sp>
      <p:sp>
        <p:nvSpPr>
          <p:cNvPr id="67" name="TextBox 81"/>
          <p:cNvSpPr txBox="1">
            <a:spLocks noChangeArrowheads="1"/>
          </p:cNvSpPr>
          <p:nvPr/>
        </p:nvSpPr>
        <p:spPr bwMode="auto">
          <a:xfrm rot="17647045">
            <a:off x="4232214" y="54094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TrEMBL</a:t>
            </a:r>
          </a:p>
        </p:txBody>
      </p:sp>
      <p:sp>
        <p:nvSpPr>
          <p:cNvPr id="68" name="TextBox 83"/>
          <p:cNvSpPr txBox="1">
            <a:spLocks noChangeArrowheads="1"/>
          </p:cNvSpPr>
          <p:nvPr/>
        </p:nvSpPr>
        <p:spPr bwMode="auto">
          <a:xfrm rot="17660636">
            <a:off x="5054539" y="2421731"/>
            <a:ext cx="180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8C859"/>
                </a:solidFill>
                <a:latin typeface="Calibri" charset="0"/>
                <a:cs typeface="Calibri" charset="0"/>
              </a:rPr>
              <a:t>70,000 sequences</a:t>
            </a:r>
          </a:p>
        </p:txBody>
      </p:sp>
      <p:sp>
        <p:nvSpPr>
          <p:cNvPr id="69" name="TextBox 89"/>
          <p:cNvSpPr txBox="1">
            <a:spLocks noChangeArrowheads="1"/>
          </p:cNvSpPr>
          <p:nvPr/>
        </p:nvSpPr>
        <p:spPr bwMode="auto">
          <a:xfrm rot="17647045">
            <a:off x="5019614" y="53840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UniProt</a:t>
            </a:r>
          </a:p>
        </p:txBody>
      </p:sp>
      <p:sp>
        <p:nvSpPr>
          <p:cNvPr id="70" name="TextBox 79"/>
          <p:cNvSpPr txBox="1">
            <a:spLocks noChangeArrowheads="1"/>
          </p:cNvSpPr>
          <p:nvPr/>
        </p:nvSpPr>
        <p:spPr bwMode="auto">
          <a:xfrm rot="17660636">
            <a:off x="5448239" y="1875631"/>
            <a:ext cx="1801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6666"/>
                </a:solidFill>
                <a:latin typeface="Calibri" charset="0"/>
                <a:cs typeface="Calibri" charset="0"/>
              </a:rPr>
              <a:t>2,423entries</a:t>
            </a:r>
          </a:p>
        </p:txBody>
      </p:sp>
      <p:sp>
        <p:nvSpPr>
          <p:cNvPr id="72" name="TextBox 93"/>
          <p:cNvSpPr txBox="1">
            <a:spLocks noChangeArrowheads="1"/>
          </p:cNvSpPr>
          <p:nvPr/>
        </p:nvSpPr>
        <p:spPr bwMode="auto">
          <a:xfrm rot="17647045">
            <a:off x="5946714" y="5384006"/>
            <a:ext cx="15478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00FF"/>
                </a:solidFill>
                <a:latin typeface="Calibri" charset="0"/>
                <a:cs typeface="Calibri" charset="0"/>
              </a:rPr>
              <a:t>ENA</a:t>
            </a:r>
          </a:p>
        </p:txBody>
      </p:sp>
      <p:cxnSp>
        <p:nvCxnSpPr>
          <p:cNvPr id="73" name="Straight Connector 97"/>
          <p:cNvCxnSpPr>
            <a:cxnSpLocks noChangeShapeType="1"/>
          </p:cNvCxnSpPr>
          <p:nvPr/>
        </p:nvCxnSpPr>
        <p:spPr bwMode="auto">
          <a:xfrm rot="5400000" flipH="1" flipV="1">
            <a:off x="5055331" y="2227263"/>
            <a:ext cx="3040063" cy="7938"/>
          </a:xfrm>
          <a:prstGeom prst="line">
            <a:avLst/>
          </a:prstGeom>
          <a:noFill/>
          <a:ln w="57150">
            <a:solidFill>
              <a:schemeClr val="accent1"/>
            </a:solidFill>
            <a:round/>
            <a:headEnd/>
            <a:tailEnd/>
          </a:ln>
          <a:extLst>
            <a:ext uri="{909E8E84-426E-40dd-AFC4-6F175D3DCCD1}">
              <a14:hiddenFill xmlns:a14="http://schemas.microsoft.com/office/drawing/2010/main">
                <a:noFill/>
              </a14:hiddenFill>
            </a:ext>
          </a:extLst>
        </p:spPr>
      </p:cxnSp>
      <p:sp>
        <p:nvSpPr>
          <p:cNvPr id="77" name="Rectangle 88"/>
          <p:cNvSpPr>
            <a:spLocks noChangeArrowheads="1"/>
          </p:cNvSpPr>
          <p:nvPr/>
        </p:nvSpPr>
        <p:spPr bwMode="auto">
          <a:xfrm>
            <a:off x="7422294" y="355600"/>
            <a:ext cx="1473200" cy="33909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de-DE" sz="3600">
              <a:solidFill>
                <a:srgbClr val="000000"/>
              </a:solidFill>
              <a:latin typeface="Arial" charset="0"/>
              <a:ea typeface="ＭＳ Ｐゴシック" charset="0"/>
              <a:cs typeface="ＭＳ Ｐゴシック" charset="0"/>
            </a:endParaRPr>
          </a:p>
        </p:txBody>
      </p:sp>
      <p:sp>
        <p:nvSpPr>
          <p:cNvPr id="78" name="Striped Right Arrow 91"/>
          <p:cNvSpPr/>
          <p:nvPr/>
        </p:nvSpPr>
        <p:spPr bwMode="auto">
          <a:xfrm>
            <a:off x="7183967" y="4152900"/>
            <a:ext cx="1790700" cy="546100"/>
          </a:xfrm>
          <a:prstGeom prst="stripedRightArrow">
            <a:avLst/>
          </a:prstGeom>
          <a:gradFill flip="none" rotWithShape="1">
            <a:gsLst>
              <a:gs pos="45000">
                <a:srgbClr val="CCFFCC"/>
              </a:gs>
              <a:gs pos="100000">
                <a:srgbClr val="000000"/>
              </a:gs>
            </a:gsLst>
            <a:lin ang="0" scaled="1"/>
            <a:tileRect/>
          </a:gradFill>
          <a:ln w="9525" cap="flat" cmpd="sng" algn="ctr">
            <a:solidFill>
              <a:schemeClr val="tx1"/>
            </a:solidFill>
            <a:prstDash val="solid"/>
            <a:round/>
            <a:headEnd type="none" w="med" len="med"/>
            <a:tailEnd type="none" w="med" len="med"/>
          </a:ln>
          <a:effectLst/>
        </p:spPr>
        <p:txBody>
          <a:bodyPr/>
          <a:lstStyle/>
          <a:p>
            <a:pPr defTabSz="914400" eaLnBrk="0" fontAlgn="base" hangingPunct="0">
              <a:spcBef>
                <a:spcPct val="0"/>
              </a:spcBef>
              <a:spcAft>
                <a:spcPct val="0"/>
              </a:spcAft>
              <a:defRPr/>
            </a:pPr>
            <a:r>
              <a:rPr lang="en-US" sz="1200" dirty="0">
                <a:solidFill>
                  <a:srgbClr val="000000"/>
                </a:solidFill>
                <a:latin typeface="Calibri"/>
                <a:ea typeface="ＭＳ Ｐゴシック" charset="0"/>
                <a:cs typeface="Calibri"/>
              </a:rPr>
              <a:t>hundreds more</a:t>
            </a:r>
          </a:p>
        </p:txBody>
      </p:sp>
      <p:sp>
        <p:nvSpPr>
          <p:cNvPr id="80" name="Striped Right Arrow 95"/>
          <p:cNvSpPr/>
          <p:nvPr/>
        </p:nvSpPr>
        <p:spPr bwMode="auto">
          <a:xfrm>
            <a:off x="7183967" y="5702300"/>
            <a:ext cx="1790700" cy="546100"/>
          </a:xfrm>
          <a:prstGeom prst="stripedRightArrow">
            <a:avLst/>
          </a:prstGeom>
          <a:gradFill flip="none" rotWithShape="1">
            <a:gsLst>
              <a:gs pos="45000">
                <a:schemeClr val="accent2">
                  <a:lumMod val="40000"/>
                  <a:lumOff val="60000"/>
                </a:schemeClr>
              </a:gs>
              <a:gs pos="100000">
                <a:schemeClr val="tx1"/>
              </a:gs>
            </a:gsLst>
            <a:lin ang="0" scaled="1"/>
            <a:tileRect/>
          </a:gradFill>
          <a:ln w="9525" cap="flat" cmpd="sng" algn="ctr">
            <a:solidFill>
              <a:schemeClr val="tx1"/>
            </a:solidFill>
            <a:prstDash val="solid"/>
            <a:round/>
            <a:headEnd type="none" w="med" len="med"/>
            <a:tailEnd type="none" w="med" len="med"/>
          </a:ln>
          <a:effectLst/>
        </p:spPr>
        <p:txBody>
          <a:bodyPr/>
          <a:lstStyle/>
          <a:p>
            <a:pPr defTabSz="914400" eaLnBrk="0" fontAlgn="base" hangingPunct="0">
              <a:spcBef>
                <a:spcPct val="0"/>
              </a:spcBef>
              <a:spcAft>
                <a:spcPct val="0"/>
              </a:spcAft>
              <a:defRPr/>
            </a:pPr>
            <a:r>
              <a:rPr lang="en-US" sz="1200" dirty="0">
                <a:solidFill>
                  <a:srgbClr val="000000"/>
                </a:solidFill>
                <a:latin typeface="Calibri"/>
                <a:ea typeface="ＭＳ Ｐゴシック" charset="0"/>
                <a:cs typeface="Calibri"/>
              </a:rPr>
              <a:t>hundreds more</a:t>
            </a:r>
          </a:p>
        </p:txBody>
      </p:sp>
      <p:sp>
        <p:nvSpPr>
          <p:cNvPr id="71" name="Rectangle 80"/>
          <p:cNvSpPr>
            <a:spLocks noChangeArrowheads="1"/>
          </p:cNvSpPr>
          <p:nvPr/>
        </p:nvSpPr>
        <p:spPr bwMode="auto">
          <a:xfrm>
            <a:off x="6582134" y="354848"/>
            <a:ext cx="850900" cy="3390900"/>
          </a:xfrm>
          <a:prstGeom prst="rect">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0" fontAlgn="base" hangingPunct="0">
              <a:spcBef>
                <a:spcPct val="0"/>
              </a:spcBef>
              <a:spcAft>
                <a:spcPct val="0"/>
              </a:spcAft>
            </a:pPr>
            <a:endParaRPr lang="de-DE" sz="3600">
              <a:latin typeface="Arial" charset="0"/>
              <a:ea typeface="ＭＳ Ｐゴシック" charset="0"/>
              <a:cs typeface="ＭＳ Ｐゴシック" charset="0"/>
            </a:endParaRPr>
          </a:p>
        </p:txBody>
      </p:sp>
      <p:sp>
        <p:nvSpPr>
          <p:cNvPr id="82" name="TextBox 90"/>
          <p:cNvSpPr txBox="1">
            <a:spLocks noChangeArrowheads="1"/>
          </p:cNvSpPr>
          <p:nvPr/>
        </p:nvSpPr>
        <p:spPr bwMode="auto">
          <a:xfrm rot="17660636">
            <a:off x="5774531" y="375444"/>
            <a:ext cx="2411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a:solidFill>
                  <a:srgbClr val="006666"/>
                </a:solidFill>
                <a:latin typeface="Calibri" charset="0"/>
                <a:cs typeface="Calibri" charset="0"/>
              </a:rPr>
              <a:t>185,231,366 sequences</a:t>
            </a:r>
          </a:p>
        </p:txBody>
      </p:sp>
      <p:sp>
        <p:nvSpPr>
          <p:cNvPr id="83" name="TextBox 84"/>
          <p:cNvSpPr txBox="1">
            <a:spLocks noChangeArrowheads="1"/>
          </p:cNvSpPr>
          <p:nvPr/>
        </p:nvSpPr>
        <p:spPr bwMode="auto">
          <a:xfrm rot="17660636">
            <a:off x="6100775" y="826256"/>
            <a:ext cx="180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dirty="0">
                <a:solidFill>
                  <a:srgbClr val="006666"/>
                </a:solidFill>
                <a:latin typeface="Calibri" charset="0"/>
                <a:cs typeface="Calibri" charset="0"/>
              </a:rPr>
              <a:t>10,867,798 sequences</a:t>
            </a:r>
          </a:p>
        </p:txBody>
      </p:sp>
      <p:sp>
        <p:nvSpPr>
          <p:cNvPr id="87" name="TextBox 92"/>
          <p:cNvSpPr txBox="1">
            <a:spLocks noChangeArrowheads="1"/>
          </p:cNvSpPr>
          <p:nvPr/>
        </p:nvSpPr>
        <p:spPr bwMode="auto">
          <a:xfrm rot="17660636">
            <a:off x="5709444" y="719931"/>
            <a:ext cx="1801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Arial" charset="0"/>
                <a:ea typeface="ＭＳ Ｐゴシック" charset="0"/>
                <a:cs typeface="ＭＳ Ｐゴシック" charset="0"/>
              </a:defRPr>
            </a:lvl1pPr>
            <a:lvl2pPr marL="742950" indent="-285750">
              <a:defRPr sz="3600">
                <a:solidFill>
                  <a:schemeClr val="tx1"/>
                </a:solidFill>
                <a:latin typeface="Arial" charset="0"/>
                <a:ea typeface="ＭＳ Ｐゴシック" charset="0"/>
              </a:defRPr>
            </a:lvl2pPr>
            <a:lvl3pPr marL="1143000" indent="-228600">
              <a:defRPr sz="3600">
                <a:solidFill>
                  <a:schemeClr val="tx1"/>
                </a:solidFill>
                <a:latin typeface="Arial" charset="0"/>
                <a:ea typeface="ＭＳ Ｐゴシック" charset="0"/>
              </a:defRPr>
            </a:lvl3pPr>
            <a:lvl4pPr marL="1600200" indent="-228600">
              <a:defRPr sz="3600">
                <a:solidFill>
                  <a:schemeClr val="tx1"/>
                </a:solidFill>
                <a:latin typeface="Arial" charset="0"/>
                <a:ea typeface="ＭＳ Ｐゴシック" charset="0"/>
              </a:defRPr>
            </a:lvl4pPr>
            <a:lvl5pPr marL="2057400" indent="-228600">
              <a:defRPr sz="3600">
                <a:solidFill>
                  <a:schemeClr val="tx1"/>
                </a:solidFill>
                <a:latin typeface="Arial" charset="0"/>
                <a:ea typeface="ＭＳ Ｐゴシック" charset="0"/>
              </a:defRPr>
            </a:lvl5pPr>
            <a:lvl6pPr marL="2514600" indent="-228600" eaLnBrk="0" fontAlgn="base" hangingPunct="0">
              <a:spcBef>
                <a:spcPct val="0"/>
              </a:spcBef>
              <a:spcAft>
                <a:spcPct val="0"/>
              </a:spcAft>
              <a:defRPr sz="3600">
                <a:solidFill>
                  <a:schemeClr val="tx1"/>
                </a:solidFill>
                <a:latin typeface="Arial" charset="0"/>
                <a:ea typeface="ＭＳ Ｐゴシック" charset="0"/>
              </a:defRPr>
            </a:lvl6pPr>
            <a:lvl7pPr marL="2971800" indent="-228600" eaLnBrk="0" fontAlgn="base" hangingPunct="0">
              <a:spcBef>
                <a:spcPct val="0"/>
              </a:spcBef>
              <a:spcAft>
                <a:spcPct val="0"/>
              </a:spcAft>
              <a:defRPr sz="3600">
                <a:solidFill>
                  <a:schemeClr val="tx1"/>
                </a:solidFill>
                <a:latin typeface="Arial" charset="0"/>
                <a:ea typeface="ＭＳ Ｐゴシック" charset="0"/>
              </a:defRPr>
            </a:lvl7pPr>
            <a:lvl8pPr marL="3429000" indent="-228600" eaLnBrk="0" fontAlgn="base" hangingPunct="0">
              <a:spcBef>
                <a:spcPct val="0"/>
              </a:spcBef>
              <a:spcAft>
                <a:spcPct val="0"/>
              </a:spcAft>
              <a:defRPr sz="3600">
                <a:solidFill>
                  <a:schemeClr val="tx1"/>
                </a:solidFill>
                <a:latin typeface="Arial" charset="0"/>
                <a:ea typeface="ＭＳ Ｐゴシック" charset="0"/>
              </a:defRPr>
            </a:lvl8pPr>
            <a:lvl9pPr marL="3886200" indent="-228600" eaLnBrk="0" fontAlgn="base" hangingPunct="0">
              <a:spcBef>
                <a:spcPct val="0"/>
              </a:spcBef>
              <a:spcAft>
                <a:spcPct val="0"/>
              </a:spcAft>
              <a:defRPr sz="3600">
                <a:solidFill>
                  <a:schemeClr val="tx1"/>
                </a:solidFill>
                <a:latin typeface="Arial" charset="0"/>
                <a:ea typeface="ＭＳ Ｐゴシック" charset="0"/>
              </a:defRPr>
            </a:lvl9pPr>
          </a:lstStyle>
          <a:p>
            <a:pPr defTabSz="914400" eaLnBrk="0" fontAlgn="base" hangingPunct="0">
              <a:spcBef>
                <a:spcPct val="0"/>
              </a:spcBef>
              <a:spcAft>
                <a:spcPct val="0"/>
              </a:spcAft>
            </a:pPr>
            <a:r>
              <a:rPr lang="en-US" sz="1400" dirty="0">
                <a:solidFill>
                  <a:srgbClr val="006666"/>
                </a:solidFill>
                <a:latin typeface="Calibri" charset="0"/>
                <a:cs typeface="Calibri" charset="0"/>
              </a:rPr>
              <a:t>517,100 sequences</a:t>
            </a:r>
          </a:p>
        </p:txBody>
      </p:sp>
      <p:sp>
        <p:nvSpPr>
          <p:cNvPr id="79" name="Striped Right Arrow 94"/>
          <p:cNvSpPr/>
          <p:nvPr/>
        </p:nvSpPr>
        <p:spPr bwMode="auto">
          <a:xfrm>
            <a:off x="7183967" y="3124200"/>
            <a:ext cx="1790700" cy="546100"/>
          </a:xfrm>
          <a:prstGeom prst="stripedRightArrow">
            <a:avLst/>
          </a:prstGeom>
          <a:gradFill flip="none" rotWithShape="1">
            <a:gsLst>
              <a:gs pos="60000">
                <a:srgbClr val="660066"/>
              </a:gs>
              <a:gs pos="100000">
                <a:schemeClr val="tx2"/>
              </a:gs>
            </a:gsLst>
            <a:lin ang="0" scaled="1"/>
            <a:tileRect/>
          </a:gradFill>
          <a:ln w="9525" cap="flat" cmpd="sng" algn="ctr">
            <a:solidFill>
              <a:schemeClr val="tx1"/>
            </a:solidFill>
            <a:prstDash val="solid"/>
            <a:round/>
            <a:headEnd type="none" w="med" len="med"/>
            <a:tailEnd type="none" w="med" len="med"/>
          </a:ln>
          <a:effectLst/>
        </p:spPr>
        <p:txBody>
          <a:bodyPr/>
          <a:lstStyle/>
          <a:p>
            <a:pPr defTabSz="914400" eaLnBrk="0" fontAlgn="base" hangingPunct="0">
              <a:spcBef>
                <a:spcPct val="0"/>
              </a:spcBef>
              <a:spcAft>
                <a:spcPct val="0"/>
              </a:spcAft>
              <a:defRPr/>
            </a:pPr>
            <a:r>
              <a:rPr lang="en-US" sz="1200" dirty="0">
                <a:solidFill>
                  <a:srgbClr val="000000"/>
                </a:solidFill>
                <a:latin typeface="Calibri"/>
                <a:ea typeface="ＭＳ Ｐゴシック" charset="0"/>
                <a:cs typeface="Calibri"/>
              </a:rPr>
              <a:t>billions more</a:t>
            </a:r>
          </a:p>
        </p:txBody>
      </p:sp>
    </p:spTree>
    <p:extLst>
      <p:ext uri="{BB962C8B-B14F-4D97-AF65-F5344CB8AC3E}">
        <p14:creationId xmlns:p14="http://schemas.microsoft.com/office/powerpoint/2010/main" val="2899617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1000"/>
                                        <p:tgtEl>
                                          <p:spTgt spid="78"/>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1000"/>
                                        <p:tgtEl>
                                          <p:spTgt spid="80"/>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79"/>
                                        </p:tgtEl>
                                        <p:attrNameLst>
                                          <p:attrName>style.visibility</p:attrName>
                                        </p:attrNameLst>
                                      </p:cBhvr>
                                      <p:to>
                                        <p:strVal val="visible"/>
                                      </p:to>
                                    </p:set>
                                    <p:animEffect transition="in" filter="wipe(left)">
                                      <p:cBhvr>
                                        <p:cTn id="15"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80" grpId="0" animBg="1"/>
      <p:bldP spid="7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Genomweite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Studien</a:t>
            </a:r>
            <a:endParaRPr lang="en-US" sz="3200" b="1" dirty="0">
              <a:solidFill>
                <a:prstClr val="white"/>
              </a:solidFill>
              <a:latin typeface="Helvetica Neue"/>
              <a:ea typeface="ＭＳ Ｐゴシック" charset="0"/>
              <a:cs typeface="Helvetica Neue"/>
            </a:endParaRPr>
          </a:p>
        </p:txBody>
      </p:sp>
      <p:pic>
        <p:nvPicPr>
          <p:cNvPr id="6"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753" y="1632993"/>
            <a:ext cx="3529149" cy="451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pic>
        <p:nvPicPr>
          <p:cNvPr id="7"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7353" y="1632993"/>
            <a:ext cx="3717275" cy="451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pic>
        <p:nvPicPr>
          <p:cNvPr id="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1353" y="2821873"/>
            <a:ext cx="4085042" cy="984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extLst>
      <p:ext uri="{BB962C8B-B14F-4D97-AF65-F5344CB8AC3E}">
        <p14:creationId xmlns:p14="http://schemas.microsoft.com/office/powerpoint/2010/main" val="1238982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Neue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Herausforderungen</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warten</a:t>
            </a:r>
            <a:endParaRPr lang="en-US" sz="3200" b="1" dirty="0" smtClean="0">
              <a:solidFill>
                <a:prstClr val="white"/>
              </a:solidFill>
              <a:latin typeface="Helvetica Neue"/>
              <a:ea typeface="ＭＳ Ｐゴシック" charset="0"/>
              <a:cs typeface="Helvetica Neue"/>
            </a:endParaRPr>
          </a:p>
        </p:txBody>
      </p:sp>
      <p:sp>
        <p:nvSpPr>
          <p:cNvPr id="6" name="Rectangle 2"/>
          <p:cNvSpPr>
            <a:spLocks/>
          </p:cNvSpPr>
          <p:nvPr/>
        </p:nvSpPr>
        <p:spPr bwMode="auto">
          <a:xfrm>
            <a:off x="228600" y="1632992"/>
            <a:ext cx="8102600" cy="138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defTabSz="914400" fontAlgn="base">
              <a:spcBef>
                <a:spcPct val="0"/>
              </a:spcBef>
              <a:spcAft>
                <a:spcPct val="0"/>
              </a:spcAft>
            </a:pPr>
            <a:r>
              <a:rPr lang="en-US" sz="2000" dirty="0">
                <a:solidFill>
                  <a:srgbClr val="000000"/>
                </a:solidFill>
                <a:latin typeface="Helvetica Neue"/>
                <a:ea typeface="ＭＳ Ｐゴシック" charset="0"/>
                <a:cs typeface="Helvetica Neue"/>
                <a:sym typeface="Gill Sans" charset="0"/>
              </a:rPr>
              <a:t>Der </a:t>
            </a:r>
            <a:r>
              <a:rPr lang="en-US" sz="2000" dirty="0" err="1">
                <a:solidFill>
                  <a:srgbClr val="000000"/>
                </a:solidFill>
                <a:latin typeface="Helvetica Neue"/>
                <a:ea typeface="ＭＳ Ｐゴシック" charset="0"/>
                <a:cs typeface="Helvetica Neue"/>
                <a:sym typeface="Gill Sans" charset="0"/>
              </a:rPr>
              <a:t>menschliche</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Körper</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besteht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aus</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schätzungsweise</a:t>
            </a:r>
            <a:r>
              <a:rPr lang="en-US" sz="2000" dirty="0">
                <a:solidFill>
                  <a:srgbClr val="000000"/>
                </a:solidFill>
                <a:latin typeface="Helvetica Neue"/>
                <a:ea typeface="ＭＳ Ｐゴシック" charset="0"/>
                <a:cs typeface="Helvetica Neue"/>
                <a:sym typeface="Gill Sans" charset="0"/>
              </a:rPr>
              <a:t> 10</a:t>
            </a:r>
            <a:r>
              <a:rPr lang="en-US" sz="2000" baseline="32000" dirty="0">
                <a:solidFill>
                  <a:srgbClr val="000000"/>
                </a:solidFill>
                <a:latin typeface="Helvetica Neue"/>
                <a:ea typeface="ＭＳ Ｐゴシック" charset="0"/>
                <a:cs typeface="Helvetica Neue"/>
                <a:sym typeface="Gill Sans" charset="0"/>
              </a:rPr>
              <a:t>12</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Zellen</a:t>
            </a:r>
            <a:r>
              <a:rPr lang="en-US" sz="2000" dirty="0">
                <a:solidFill>
                  <a:srgbClr val="000000"/>
                </a:solidFill>
                <a:latin typeface="Helvetica Neue"/>
                <a:ea typeface="ＭＳ Ｐゴシック" charset="0"/>
                <a:cs typeface="Helvetica Neue"/>
                <a:sym typeface="Gill Sans" charset="0"/>
              </a:rPr>
              <a:t>.</a:t>
            </a:r>
            <a:br>
              <a:rPr lang="en-US" sz="2000" dirty="0">
                <a:solidFill>
                  <a:srgbClr val="000000"/>
                </a:solidFill>
                <a:latin typeface="Helvetica Neue"/>
                <a:ea typeface="ＭＳ Ｐゴシック" charset="0"/>
                <a:cs typeface="Helvetica Neue"/>
                <a:sym typeface="Gill Sans" charset="0"/>
              </a:rPr>
            </a:br>
            <a:endParaRPr lang="en-US" sz="2000" dirty="0" smtClean="0">
              <a:solidFill>
                <a:srgbClr val="000000"/>
              </a:solidFill>
              <a:latin typeface="Helvetica Neue"/>
              <a:ea typeface="ＭＳ Ｐゴシック" charset="0"/>
              <a:cs typeface="Helvetica Neue"/>
              <a:sym typeface="Gill Sans" charset="0"/>
            </a:endParaRPr>
          </a:p>
          <a:p>
            <a:pPr defTabSz="914400" fontAlgn="base">
              <a:spcBef>
                <a:spcPct val="0"/>
              </a:spcBef>
              <a:spcAft>
                <a:spcPct val="0"/>
              </a:spcAft>
            </a:pPr>
            <a:r>
              <a:rPr lang="en-US" sz="2000" dirty="0" err="1" smtClean="0">
                <a:solidFill>
                  <a:srgbClr val="000000"/>
                </a:solidFill>
                <a:latin typeface="Helvetica Neue"/>
                <a:ea typeface="ＭＳ Ｐゴシック" charset="0"/>
                <a:cs typeface="Helvetica Neue"/>
                <a:sym typeface="Gill Sans" charset="0"/>
              </a:rPr>
              <a:t>Jede</a:t>
            </a:r>
            <a:r>
              <a:rPr lang="en-US" sz="2000" dirty="0" smtClean="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dieser</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Zellen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enthält</a:t>
            </a:r>
            <a:r>
              <a:rPr lang="en-US" sz="2000" dirty="0">
                <a:solidFill>
                  <a:srgbClr val="000000"/>
                </a:solidFill>
                <a:latin typeface="Helvetica Neue"/>
                <a:ea typeface="ＭＳ Ｐゴシック" charset="0"/>
                <a:cs typeface="Helvetica Neue"/>
                <a:sym typeface="Gill Sans" charset="0"/>
              </a:rPr>
              <a:t> 23 </a:t>
            </a:r>
            <a:r>
              <a:rPr lang="en-US" sz="2000" dirty="0" err="1">
                <a:solidFill>
                  <a:srgbClr val="000000"/>
                </a:solidFill>
                <a:latin typeface="Helvetica Neue"/>
                <a:ea typeface="ＭＳ Ｐゴシック" charset="0"/>
                <a:cs typeface="Helvetica Neue"/>
                <a:sym typeface="Gill Sans" charset="0"/>
              </a:rPr>
              <a:t>Chromosomenpaare</a:t>
            </a:r>
            <a:r>
              <a:rPr lang="en-US" sz="2000" dirty="0">
                <a:solidFill>
                  <a:srgbClr val="000000"/>
                </a:solidFill>
                <a:latin typeface="Helvetica Neue"/>
                <a:ea typeface="ＭＳ Ｐゴシック" charset="0"/>
                <a:cs typeface="Helvetica Neue"/>
                <a:sym typeface="Gill Sans" charset="0"/>
              </a:rPr>
              <a:t>, die </a:t>
            </a:r>
            <a:r>
              <a:rPr lang="en-US" sz="2000" dirty="0" err="1">
                <a:solidFill>
                  <a:srgbClr val="000000"/>
                </a:solidFill>
                <a:latin typeface="Helvetica Neue"/>
                <a:ea typeface="ＭＳ Ｐゴシック" charset="0"/>
                <a:cs typeface="Helvetica Neue"/>
                <a:sym typeface="Gill Sans" charset="0"/>
              </a:rPr>
              <a:t>wiederum</a:t>
            </a:r>
            <a:r>
              <a:rPr lang="en-US" sz="2000" dirty="0">
                <a:solidFill>
                  <a:srgbClr val="000000"/>
                </a:solidFill>
                <a:latin typeface="Helvetica Neue"/>
                <a:ea typeface="ＭＳ Ｐゴシック" charset="0"/>
                <a:cs typeface="Helvetica Neue"/>
                <a:sym typeface="Gill Sans" charset="0"/>
              </a:rPr>
              <a:t> </a:t>
            </a:r>
            <a:endParaRPr lang="en-US" sz="2000" dirty="0" smtClean="0">
              <a:solidFill>
                <a:srgbClr val="000000"/>
              </a:solidFill>
              <a:latin typeface="Helvetica Neue"/>
              <a:ea typeface="ＭＳ Ｐゴシック" charset="0"/>
              <a:cs typeface="Helvetica Neue"/>
              <a:sym typeface="Gill Sans" charset="0"/>
            </a:endParaRPr>
          </a:p>
          <a:p>
            <a:pPr defTabSz="914400" fontAlgn="base">
              <a:spcBef>
                <a:spcPct val="0"/>
              </a:spcBef>
              <a:spcAft>
                <a:spcPct val="0"/>
              </a:spcAft>
            </a:pPr>
            <a:r>
              <a:rPr lang="en-US" sz="2000" dirty="0" smtClean="0">
                <a:solidFill>
                  <a:srgbClr val="000000"/>
                </a:solidFill>
                <a:latin typeface="Helvetica Neue"/>
                <a:ea typeface="ＭＳ Ｐゴシック" charset="0"/>
                <a:cs typeface="Helvetica Neue"/>
                <a:sym typeface="Gill Sans" charset="0"/>
              </a:rPr>
              <a:t>~ 20,000 </a:t>
            </a:r>
            <a:r>
              <a:rPr lang="en-US" sz="2000" dirty="0">
                <a:solidFill>
                  <a:srgbClr val="000000"/>
                </a:solidFill>
                <a:latin typeface="Helvetica Neue"/>
                <a:ea typeface="ＭＳ Ｐゴシック" charset="0"/>
                <a:cs typeface="Helvetica Neue"/>
                <a:sym typeface="Gill Sans" charset="0"/>
              </a:rPr>
              <a:t>Gene </a:t>
            </a:r>
            <a:r>
              <a:rPr lang="en-US" sz="2000" dirty="0" err="1">
                <a:solidFill>
                  <a:srgbClr val="000000"/>
                </a:solidFill>
                <a:latin typeface="Helvetica Neue"/>
                <a:ea typeface="ＭＳ Ｐゴシック" charset="0"/>
                <a:cs typeface="Helvetica Neue"/>
                <a:sym typeface="Gill Sans" charset="0"/>
              </a:rPr>
              <a:t>beherbergen</a:t>
            </a:r>
            <a:r>
              <a:rPr lang="en-US" sz="2000" dirty="0">
                <a:solidFill>
                  <a:srgbClr val="000000"/>
                </a:solidFill>
                <a:latin typeface="Helvetica Neue"/>
                <a:ea typeface="ＭＳ Ｐゴシック" charset="0"/>
                <a:cs typeface="Helvetica Neue"/>
                <a:sym typeface="Gill Sans" charset="0"/>
              </a:rPr>
              <a:t>. Das </a:t>
            </a:r>
            <a:r>
              <a:rPr lang="en-US" sz="2000" dirty="0" err="1">
                <a:solidFill>
                  <a:srgbClr val="000000"/>
                </a:solidFill>
                <a:latin typeface="Helvetica Neue"/>
                <a:ea typeface="ＭＳ Ｐゴシック" charset="0"/>
                <a:cs typeface="Helvetica Neue"/>
                <a:sym typeface="Gill Sans" charset="0"/>
              </a:rPr>
              <a:t>menschliche</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Erbgut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umfasst</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mehr</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als</a:t>
            </a:r>
            <a:r>
              <a:rPr lang="en-US" sz="2000" dirty="0">
                <a:solidFill>
                  <a:srgbClr val="000000"/>
                </a:solidFill>
                <a:latin typeface="Helvetica Neue"/>
                <a:ea typeface="ＭＳ Ｐゴシック" charset="0"/>
                <a:cs typeface="Helvetica Neue"/>
                <a:sym typeface="Gill Sans" charset="0"/>
              </a:rPr>
              <a:t> 3 </a:t>
            </a:r>
            <a:r>
              <a:rPr lang="en-US" sz="2000" dirty="0" err="1">
                <a:solidFill>
                  <a:srgbClr val="000000"/>
                </a:solidFill>
                <a:latin typeface="Helvetica Neue"/>
                <a:ea typeface="ＭＳ Ｐゴシック" charset="0"/>
                <a:cs typeface="Helvetica Neue"/>
                <a:sym typeface="Gill Sans" charset="0"/>
              </a:rPr>
              <a:t>Milliarden</a:t>
            </a:r>
            <a:r>
              <a:rPr lang="en-US" sz="2000" dirty="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Bausteine</a:t>
            </a:r>
            <a:r>
              <a:rPr lang="en-US" sz="2000" dirty="0">
                <a:solidFill>
                  <a:srgbClr val="000000"/>
                </a:solidFill>
                <a:latin typeface="Helvetica Neue"/>
                <a:ea typeface="ＭＳ Ｐゴシック" charset="0"/>
                <a:cs typeface="Helvetica Neue"/>
                <a:sym typeface="Gill Sans" charset="0"/>
              </a:rPr>
              <a:t>.</a:t>
            </a:r>
          </a:p>
        </p:txBody>
      </p:sp>
      <p:sp>
        <p:nvSpPr>
          <p:cNvPr id="7" name="Oval 3"/>
          <p:cNvSpPr>
            <a:spLocks/>
          </p:cNvSpPr>
          <p:nvPr/>
        </p:nvSpPr>
        <p:spPr bwMode="auto">
          <a:xfrm>
            <a:off x="762000" y="3022600"/>
            <a:ext cx="6845300" cy="3048000"/>
          </a:xfrm>
          <a:prstGeom prst="ellipse">
            <a:avLst/>
          </a:prstGeom>
          <a:gradFill rotWithShape="0">
            <a:gsLst>
              <a:gs pos="0">
                <a:srgbClr val="FFCC66"/>
              </a:gs>
              <a:gs pos="100000">
                <a:srgbClr val="FF6666"/>
              </a:gs>
            </a:gsLst>
            <a:lin ang="0" scaled="1"/>
          </a:gradFill>
          <a:ln w="25400">
            <a:solidFill>
              <a:schemeClr val="tx1"/>
            </a:solidFill>
            <a:miter lim="800000"/>
            <a:headEnd/>
            <a:tailEnd/>
          </a:ln>
        </p:spPr>
        <p:txBody>
          <a:bodyPr lIns="0" tIns="0" rIns="0" bIns="0"/>
          <a:lstStyle/>
          <a:p>
            <a:pPr defTabSz="914400" fontAlgn="base">
              <a:spcBef>
                <a:spcPct val="0"/>
              </a:spcBef>
              <a:spcAft>
                <a:spcPct val="0"/>
              </a:spcAft>
            </a:pPr>
            <a:endParaRPr lang="de-DE" sz="1200">
              <a:solidFill>
                <a:srgbClr val="515151"/>
              </a:solidFill>
              <a:latin typeface="Arial" charset="0"/>
              <a:ea typeface="ヒラギノ角ゴ ProN W3" charset="0"/>
              <a:cs typeface="ヒラギノ角ゴ ProN W3" charset="0"/>
              <a:sym typeface="Arial" charset="0"/>
            </a:endParaRPr>
          </a:p>
        </p:txBody>
      </p:sp>
      <p:sp>
        <p:nvSpPr>
          <p:cNvPr id="8" name="Oval 4"/>
          <p:cNvSpPr>
            <a:spLocks/>
          </p:cNvSpPr>
          <p:nvPr/>
        </p:nvSpPr>
        <p:spPr bwMode="auto">
          <a:xfrm>
            <a:off x="850900" y="3200400"/>
            <a:ext cx="5080000" cy="2679700"/>
          </a:xfrm>
          <a:prstGeom prst="ellipse">
            <a:avLst/>
          </a:prstGeom>
          <a:gradFill rotWithShape="0">
            <a:gsLst>
              <a:gs pos="0">
                <a:srgbClr val="FFCC66"/>
              </a:gs>
              <a:gs pos="100000">
                <a:srgbClr val="CCFF66"/>
              </a:gs>
            </a:gsLst>
            <a:lin ang="0" scaled="1"/>
          </a:gradFill>
          <a:ln w="25400">
            <a:solidFill>
              <a:schemeClr val="tx1"/>
            </a:solidFill>
            <a:miter lim="800000"/>
            <a:headEnd/>
            <a:tailEnd/>
          </a:ln>
        </p:spPr>
        <p:txBody>
          <a:bodyPr lIns="0" tIns="0" rIns="0" bIns="0"/>
          <a:lstStyle/>
          <a:p>
            <a:pPr defTabSz="914400" fontAlgn="base">
              <a:spcBef>
                <a:spcPct val="0"/>
              </a:spcBef>
              <a:spcAft>
                <a:spcPct val="0"/>
              </a:spcAft>
            </a:pPr>
            <a:endParaRPr lang="de-DE" sz="1200">
              <a:solidFill>
                <a:srgbClr val="515151"/>
              </a:solidFill>
              <a:latin typeface="Arial" charset="0"/>
              <a:ea typeface="ヒラギノ角ゴ ProN W3" charset="0"/>
              <a:cs typeface="ヒラギノ角ゴ ProN W3" charset="0"/>
              <a:sym typeface="Arial" charset="0"/>
            </a:endParaRPr>
          </a:p>
        </p:txBody>
      </p:sp>
      <p:sp>
        <p:nvSpPr>
          <p:cNvPr id="9" name="Oval 5"/>
          <p:cNvSpPr>
            <a:spLocks/>
          </p:cNvSpPr>
          <p:nvPr/>
        </p:nvSpPr>
        <p:spPr bwMode="auto">
          <a:xfrm>
            <a:off x="939800" y="3594100"/>
            <a:ext cx="2921000" cy="1905000"/>
          </a:xfrm>
          <a:prstGeom prst="ellipse">
            <a:avLst/>
          </a:prstGeom>
          <a:solidFill>
            <a:srgbClr val="FFCC66"/>
          </a:solidFill>
          <a:ln w="25400" cap="flat">
            <a:solidFill>
              <a:schemeClr val="tx1"/>
            </a:solidFill>
            <a:prstDash val="solid"/>
            <a:miter lim="800000"/>
            <a:headEnd type="none" w="med" len="med"/>
            <a:tailEnd type="none" w="med" len="med"/>
          </a:ln>
        </p:spPr>
        <p:txBody>
          <a:bodyPr lIns="0" tIns="0" rIns="0" bIns="0" anchor="ctr"/>
          <a:lstStyle/>
          <a:p>
            <a:pPr algn="ctr" defTabSz="914400" fontAlgn="base">
              <a:spcBef>
                <a:spcPct val="0"/>
              </a:spcBef>
              <a:spcAft>
                <a:spcPct val="0"/>
              </a:spcAft>
              <a:defRPr/>
            </a:pPr>
            <a:r>
              <a:rPr lang="en-US" sz="2800">
                <a:solidFill>
                  <a:srgbClr val="000000"/>
                </a:solidFill>
                <a:effectLst>
                  <a:outerShdw blurRad="38100" dist="38100" dir="2700000" algn="tl">
                    <a:srgbClr val="FFFFFF"/>
                  </a:outerShdw>
                </a:effectLst>
                <a:latin typeface="Gill Sans" charset="0"/>
                <a:ea typeface="ＭＳ Ｐゴシック" charset="0"/>
                <a:cs typeface="Gill Sans" charset="0"/>
                <a:sym typeface="Gill Sans" charset="0"/>
              </a:rPr>
              <a:t>Baustein</a:t>
            </a:r>
            <a:br>
              <a:rPr lang="en-US" sz="2800">
                <a:solidFill>
                  <a:srgbClr val="000000"/>
                </a:solidFill>
                <a:effectLst>
                  <a:outerShdw blurRad="38100" dist="38100" dir="2700000" algn="tl">
                    <a:srgbClr val="FFFFFF"/>
                  </a:outerShdw>
                </a:effectLst>
                <a:latin typeface="Gill Sans" charset="0"/>
                <a:ea typeface="ＭＳ Ｐゴシック" charset="0"/>
                <a:cs typeface="Gill Sans" charset="0"/>
                <a:sym typeface="Gill Sans" charset="0"/>
              </a:rPr>
            </a:br>
            <a:r>
              <a:rPr lang="en-US" sz="2800">
                <a:solidFill>
                  <a:srgbClr val="000000"/>
                </a:solidFill>
                <a:effectLst>
                  <a:outerShdw blurRad="38100" dist="38100" dir="2700000" algn="tl">
                    <a:srgbClr val="FFFFFF"/>
                  </a:outerShdw>
                </a:effectLst>
                <a:latin typeface="Gill Sans" charset="0"/>
                <a:ea typeface="ＭＳ Ｐゴシック" charset="0"/>
                <a:cs typeface="Gill Sans" charset="0"/>
                <a:sym typeface="Gill Sans" charset="0"/>
              </a:rPr>
              <a:t>(Gene, etc.)</a:t>
            </a:r>
          </a:p>
        </p:txBody>
      </p:sp>
      <p:sp>
        <p:nvSpPr>
          <p:cNvPr id="10" name="Rectangle 6"/>
          <p:cNvSpPr>
            <a:spLocks/>
          </p:cNvSpPr>
          <p:nvPr/>
        </p:nvSpPr>
        <p:spPr bwMode="auto">
          <a:xfrm>
            <a:off x="5734050" y="4292600"/>
            <a:ext cx="20955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ctr" defTabSz="914400" fontAlgn="base">
              <a:spcBef>
                <a:spcPct val="0"/>
              </a:spcBef>
              <a:spcAft>
                <a:spcPct val="0"/>
              </a:spcAft>
            </a:pPr>
            <a:r>
              <a:rPr lang="en-US" sz="2800">
                <a:solidFill>
                  <a:srgbClr val="000000"/>
                </a:solidFill>
                <a:latin typeface="Gill Sans" charset="0"/>
                <a:ea typeface="ＭＳ Ｐゴシック" charset="0"/>
                <a:cs typeface="ヒラギノ角ゴ ProN W3" charset="0"/>
                <a:sym typeface="Gill Sans" charset="0"/>
              </a:rPr>
              <a:t>Dynamik</a:t>
            </a:r>
            <a:br>
              <a:rPr lang="en-US" sz="2800">
                <a:solidFill>
                  <a:srgbClr val="000000"/>
                </a:solidFill>
                <a:latin typeface="Gill Sans" charset="0"/>
                <a:ea typeface="ＭＳ Ｐゴシック" charset="0"/>
                <a:cs typeface="ヒラギノ角ゴ ProN W3" charset="0"/>
                <a:sym typeface="Gill Sans" charset="0"/>
              </a:rPr>
            </a:br>
            <a:endParaRPr lang="en-US" sz="2800">
              <a:solidFill>
                <a:srgbClr val="000000"/>
              </a:solidFill>
              <a:latin typeface="Gill Sans" charset="0"/>
              <a:ea typeface="ＭＳ Ｐゴシック" charset="0"/>
              <a:cs typeface="ヒラギノ角ゴ ProN W3" charset="0"/>
              <a:sym typeface="Gill Sans" charset="0"/>
            </a:endParaRPr>
          </a:p>
        </p:txBody>
      </p:sp>
      <p:sp>
        <p:nvSpPr>
          <p:cNvPr id="12" name="Rectangle 7"/>
          <p:cNvSpPr>
            <a:spLocks/>
          </p:cNvSpPr>
          <p:nvPr/>
        </p:nvSpPr>
        <p:spPr bwMode="auto">
          <a:xfrm rot="3113362">
            <a:off x="3321844" y="4063207"/>
            <a:ext cx="24907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914400" fontAlgn="base">
              <a:spcBef>
                <a:spcPct val="0"/>
              </a:spcBef>
              <a:spcAft>
                <a:spcPct val="0"/>
              </a:spcAft>
            </a:pPr>
            <a:r>
              <a:rPr lang="en-US" sz="2800">
                <a:solidFill>
                  <a:srgbClr val="000000"/>
                </a:solidFill>
                <a:latin typeface="Gill Sans" charset="0"/>
                <a:ea typeface="ＭＳ Ｐゴシック" charset="0"/>
                <a:cs typeface="ヒラギノ角ゴ ProN W3" charset="0"/>
                <a:sym typeface="Gill Sans" charset="0"/>
              </a:rPr>
              <a:t>Wechselwirkung</a:t>
            </a:r>
          </a:p>
        </p:txBody>
      </p:sp>
    </p:spTree>
    <p:extLst>
      <p:ext uri="{BB962C8B-B14F-4D97-AF65-F5344CB8AC3E}">
        <p14:creationId xmlns:p14="http://schemas.microsoft.com/office/powerpoint/2010/main" val="12389828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Gebiete</a:t>
            </a:r>
            <a:r>
              <a:rPr lang="en-US" sz="3200" b="1" dirty="0" smtClean="0">
                <a:solidFill>
                  <a:prstClr val="white"/>
                </a:solidFill>
                <a:latin typeface="Helvetica Neue"/>
                <a:ea typeface="ＭＳ Ｐゴシック" charset="0"/>
                <a:cs typeface="Helvetica Neue"/>
              </a:rPr>
              <a:t> der </a:t>
            </a:r>
            <a:r>
              <a:rPr lang="en-US" sz="3200" b="1" dirty="0" err="1" smtClean="0">
                <a:solidFill>
                  <a:prstClr val="white"/>
                </a:solidFill>
                <a:latin typeface="Helvetica Neue"/>
                <a:ea typeface="ＭＳ Ｐゴシック" charset="0"/>
                <a:cs typeface="Helvetica Neue"/>
              </a:rPr>
              <a:t>Bioinformatik</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19</a:t>
            </a:fld>
            <a:endParaRPr lang="en-US">
              <a:solidFill>
                <a:prstClr val="white"/>
              </a:solidFill>
              <a:latin typeface="Calibri"/>
            </a:endParaRPr>
          </a:p>
        </p:txBody>
      </p:sp>
      <p:sp>
        <p:nvSpPr>
          <p:cNvPr id="8" name="Rectangle 2"/>
          <p:cNvSpPr>
            <a:spLocks/>
          </p:cNvSpPr>
          <p:nvPr/>
        </p:nvSpPr>
        <p:spPr bwMode="auto">
          <a:xfrm>
            <a:off x="460373" y="1711183"/>
            <a:ext cx="7918450" cy="415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42900" indent="-342900" defTabSz="914400" fontAlgn="base">
              <a:lnSpc>
                <a:spcPct val="80000"/>
              </a:lnSpc>
              <a:spcBef>
                <a:spcPts val="738"/>
              </a:spcBef>
              <a:spcAft>
                <a:spcPct val="0"/>
              </a:spcAft>
              <a:buClr>
                <a:srgbClr val="0000CC"/>
              </a:buClr>
              <a:buSzPct val="100000"/>
              <a:buFont typeface="Trebuchet MS" charset="0"/>
              <a:buChar char="•"/>
            </a:pPr>
            <a:r>
              <a:rPr lang="en-US" sz="2000" b="1" dirty="0" err="1">
                <a:solidFill>
                  <a:srgbClr val="0000CC"/>
                </a:solidFill>
                <a:latin typeface="Helvetica Neue"/>
                <a:ea typeface="ＭＳ Ｐゴシック" charset="0"/>
                <a:cs typeface="Helvetica Neue"/>
                <a:sym typeface="Gill Sans" charset="0"/>
              </a:rPr>
              <a:t>Sequenzbasierte</a:t>
            </a:r>
            <a:r>
              <a:rPr lang="en-US" sz="2000" b="1" dirty="0">
                <a:solidFill>
                  <a:srgbClr val="0000CC"/>
                </a:solidFill>
                <a:latin typeface="Helvetica Neue"/>
                <a:ea typeface="ＭＳ Ｐゴシック" charset="0"/>
                <a:cs typeface="Helvetica Neue"/>
                <a:sym typeface="Gill Sans" charset="0"/>
              </a:rPr>
              <a:t> </a:t>
            </a:r>
            <a:r>
              <a:rPr lang="en-US" sz="2000" b="1" dirty="0" err="1">
                <a:solidFill>
                  <a:srgbClr val="0000CC"/>
                </a:solidFill>
                <a:latin typeface="Helvetica Neue"/>
                <a:ea typeface="ＭＳ Ｐゴシック" charset="0"/>
                <a:cs typeface="Helvetica Neue"/>
                <a:sym typeface="Gill Sans" charset="0"/>
              </a:rPr>
              <a:t>Bioinformatik</a:t>
            </a:r>
            <a:endParaRPr lang="en-US" sz="2000" b="1" dirty="0">
              <a:solidFill>
                <a:srgbClr val="0000CC"/>
              </a:solidFill>
              <a:latin typeface="Helvetica Neue"/>
              <a:ea typeface="ＭＳ Ｐゴシック" charset="0"/>
              <a:cs typeface="Helvetica Neue"/>
              <a:sym typeface="Gill Sans" charset="0"/>
            </a:endParaRPr>
          </a:p>
          <a:p>
            <a:pPr marL="342900" indent="-342900" defTabSz="914400" fontAlgn="base">
              <a:lnSpc>
                <a:spcPct val="80000"/>
              </a:lnSpc>
              <a:spcBef>
                <a:spcPts val="638"/>
              </a:spcBef>
              <a:spcAft>
                <a:spcPct val="0"/>
              </a:spcAft>
              <a:buSzPct val="100000"/>
              <a:buFont typeface="Gill Sans" charset="0"/>
              <a:buChar char="–"/>
            </a:pPr>
            <a:r>
              <a:rPr lang="en-US" sz="2000" dirty="0" err="1" smtClean="0">
                <a:solidFill>
                  <a:srgbClr val="000000"/>
                </a:solidFill>
                <a:latin typeface="Helvetica Neue"/>
                <a:ea typeface="ＭＳ Ｐゴシック" charset="0"/>
                <a:cs typeface="Helvetica Neue"/>
                <a:sym typeface="Gill Sans" charset="0"/>
              </a:rPr>
              <a:t>Genomassemblierung</a:t>
            </a:r>
            <a:r>
              <a:rPr lang="en-US" sz="2000" dirty="0" smtClean="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Sequenzsuche</a:t>
            </a:r>
            <a:r>
              <a:rPr lang="en-US" sz="2000" dirty="0" smtClean="0">
                <a:solidFill>
                  <a:srgbClr val="000000"/>
                </a:solidFill>
                <a:latin typeface="Helvetica Neue"/>
                <a:ea typeface="ＭＳ Ｐゴシック" charset="0"/>
                <a:cs typeface="Helvetica Neue"/>
                <a:sym typeface="Gill Sans" charset="0"/>
              </a:rPr>
              <a:t>/-</a:t>
            </a:r>
            <a:r>
              <a:rPr lang="en-US" sz="2000" dirty="0" err="1" smtClean="0">
                <a:solidFill>
                  <a:srgbClr val="000000"/>
                </a:solidFill>
                <a:latin typeface="Helvetica Neue"/>
                <a:ea typeface="ＭＳ Ｐゴシック" charset="0"/>
                <a:cs typeface="Helvetica Neue"/>
                <a:sym typeface="Gill Sans" charset="0"/>
              </a:rPr>
              <a:t>vergleich</a:t>
            </a:r>
            <a:r>
              <a:rPr lang="en-US" sz="2000" dirty="0" smtClean="0">
                <a:solidFill>
                  <a:srgbClr val="000000"/>
                </a:solidFill>
                <a:latin typeface="Helvetica Neue"/>
                <a:ea typeface="ＭＳ Ｐゴシック" charset="0"/>
                <a:cs typeface="Helvetica Neue"/>
                <a:sym typeface="Gill Sans" charset="0"/>
              </a:rPr>
              <a:t>, Comparative Genomics, …</a:t>
            </a:r>
          </a:p>
          <a:p>
            <a:pPr marL="342900" indent="-342900" defTabSz="914400" fontAlgn="base">
              <a:lnSpc>
                <a:spcPct val="80000"/>
              </a:lnSpc>
              <a:spcBef>
                <a:spcPts val="638"/>
              </a:spcBef>
              <a:spcAft>
                <a:spcPct val="0"/>
              </a:spcAft>
              <a:buSzPct val="100000"/>
              <a:buFont typeface="Gill Sans" charset="0"/>
              <a:buChar char="–"/>
            </a:pP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lnSpc>
                <a:spcPct val="80000"/>
              </a:lnSpc>
              <a:spcBef>
                <a:spcPts val="738"/>
              </a:spcBef>
              <a:spcAft>
                <a:spcPct val="0"/>
              </a:spcAft>
              <a:buClr>
                <a:srgbClr val="0000CC"/>
              </a:buClr>
              <a:buSzPct val="100000"/>
              <a:buFont typeface="Trebuchet MS" charset="0"/>
              <a:buChar char="•"/>
            </a:pPr>
            <a:r>
              <a:rPr lang="en-US" sz="2000" b="1" dirty="0" err="1">
                <a:solidFill>
                  <a:srgbClr val="0000CC"/>
                </a:solidFill>
                <a:latin typeface="Helvetica Neue"/>
                <a:ea typeface="ＭＳ Ｐゴシック" charset="0"/>
                <a:cs typeface="Helvetica Neue"/>
                <a:sym typeface="Gill Sans" charset="0"/>
              </a:rPr>
              <a:t>Strukturelle</a:t>
            </a:r>
            <a:r>
              <a:rPr lang="en-US" sz="2000" b="1" dirty="0">
                <a:solidFill>
                  <a:srgbClr val="0000CC"/>
                </a:solidFill>
                <a:latin typeface="Helvetica Neue"/>
                <a:ea typeface="ＭＳ Ｐゴシック" charset="0"/>
                <a:cs typeface="Helvetica Neue"/>
                <a:sym typeface="Gill Sans" charset="0"/>
              </a:rPr>
              <a:t> </a:t>
            </a:r>
            <a:r>
              <a:rPr lang="en-US" sz="2000" b="1" dirty="0" err="1">
                <a:solidFill>
                  <a:srgbClr val="0000CC"/>
                </a:solidFill>
                <a:latin typeface="Helvetica Neue"/>
                <a:ea typeface="ＭＳ Ｐゴシック" charset="0"/>
                <a:cs typeface="Helvetica Neue"/>
                <a:sym typeface="Gill Sans" charset="0"/>
              </a:rPr>
              <a:t>Bioinformatik</a:t>
            </a:r>
            <a:endParaRPr lang="en-US" sz="2000" b="1" dirty="0">
              <a:solidFill>
                <a:srgbClr val="0000CC"/>
              </a:solidFill>
              <a:latin typeface="Helvetica Neue"/>
              <a:ea typeface="ＭＳ Ｐゴシック" charset="0"/>
              <a:cs typeface="Helvetica Neue"/>
              <a:sym typeface="Gill Sans" charset="0"/>
            </a:endParaRPr>
          </a:p>
          <a:p>
            <a:pPr marL="342900" indent="-342900" defTabSz="914400" fontAlgn="base">
              <a:lnSpc>
                <a:spcPct val="80000"/>
              </a:lnSpc>
              <a:spcBef>
                <a:spcPts val="638"/>
              </a:spcBef>
              <a:spcAft>
                <a:spcPct val="0"/>
              </a:spcAft>
              <a:buSzPct val="100000"/>
              <a:buFont typeface="Gill Sans" charset="0"/>
              <a:buChar char="–"/>
            </a:pPr>
            <a:r>
              <a:rPr lang="en-US" sz="2000" dirty="0" err="1" smtClean="0">
                <a:solidFill>
                  <a:srgbClr val="000000"/>
                </a:solidFill>
                <a:latin typeface="Helvetica Neue"/>
                <a:ea typeface="ＭＳ Ｐゴシック" charset="0"/>
                <a:cs typeface="Helvetica Neue"/>
                <a:sym typeface="Gill Sans" charset="0"/>
              </a:rPr>
              <a:t>Proteinstrukturvorhersage</a:t>
            </a:r>
            <a:r>
              <a:rPr lang="en-US" sz="2000" dirty="0" smtClean="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Wirkstoffentwurf</a:t>
            </a:r>
            <a:r>
              <a:rPr lang="en-US" sz="2000" dirty="0" smtClean="0">
                <a:solidFill>
                  <a:srgbClr val="000000"/>
                </a:solidFill>
                <a:latin typeface="Helvetica Neue"/>
                <a:ea typeface="ＭＳ Ｐゴシック" charset="0"/>
                <a:cs typeface="Helvetica Neue"/>
                <a:sym typeface="Gill Sans" charset="0"/>
              </a:rPr>
              <a:t> </a:t>
            </a:r>
            <a:r>
              <a:rPr lang="en-US" sz="2000" dirty="0">
                <a:solidFill>
                  <a:srgbClr val="000000"/>
                </a:solidFill>
                <a:latin typeface="Helvetica Neue"/>
                <a:ea typeface="ＭＳ Ｐゴシック" charset="0"/>
                <a:cs typeface="Helvetica Neue"/>
                <a:sym typeface="Gill Sans" charset="0"/>
              </a:rPr>
              <a:t>(</a:t>
            </a:r>
            <a:r>
              <a:rPr lang="en-US" sz="2000" dirty="0" err="1">
                <a:solidFill>
                  <a:srgbClr val="000000"/>
                </a:solidFill>
                <a:latin typeface="Helvetica Neue"/>
                <a:ea typeface="ＭＳ Ｐゴシック" charset="0"/>
                <a:cs typeface="Helvetica Neue"/>
                <a:sym typeface="Gill Sans" charset="0"/>
              </a:rPr>
              <a:t>Chemoinformatik</a:t>
            </a:r>
            <a:r>
              <a:rPr lang="en-US" sz="2000" dirty="0" smtClean="0">
                <a:solidFill>
                  <a:srgbClr val="000000"/>
                </a:solidFill>
                <a:latin typeface="Helvetica Neue"/>
                <a:ea typeface="ＭＳ Ｐゴシック" charset="0"/>
                <a:cs typeface="Helvetica Neue"/>
                <a:sym typeface="Gill Sans" charset="0"/>
              </a:rPr>
              <a:t>), … </a:t>
            </a:r>
          </a:p>
          <a:p>
            <a:pPr marL="342900" indent="-342900" defTabSz="914400" fontAlgn="base">
              <a:lnSpc>
                <a:spcPct val="80000"/>
              </a:lnSpc>
              <a:spcBef>
                <a:spcPts val="638"/>
              </a:spcBef>
              <a:spcAft>
                <a:spcPct val="0"/>
              </a:spcAft>
              <a:buSzPct val="100000"/>
              <a:buFont typeface="Gill Sans" charset="0"/>
              <a:buChar char="–"/>
            </a:pP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lnSpc>
                <a:spcPct val="80000"/>
              </a:lnSpc>
              <a:spcBef>
                <a:spcPts val="738"/>
              </a:spcBef>
              <a:spcAft>
                <a:spcPct val="0"/>
              </a:spcAft>
              <a:buClr>
                <a:srgbClr val="0000CC"/>
              </a:buClr>
              <a:buSzPct val="100000"/>
              <a:buFont typeface="Trebuchet MS" charset="0"/>
              <a:buChar char="•"/>
            </a:pPr>
            <a:r>
              <a:rPr lang="en-US" sz="2000" b="1" dirty="0" err="1">
                <a:solidFill>
                  <a:srgbClr val="0000CC"/>
                </a:solidFill>
                <a:latin typeface="Helvetica Neue"/>
                <a:ea typeface="ＭＳ Ｐゴシック" charset="0"/>
                <a:cs typeface="Helvetica Neue"/>
                <a:sym typeface="Gill Sans" charset="0"/>
              </a:rPr>
              <a:t>Biologische</a:t>
            </a:r>
            <a:r>
              <a:rPr lang="en-US" sz="2000" b="1" dirty="0">
                <a:solidFill>
                  <a:srgbClr val="0000CC"/>
                </a:solidFill>
                <a:latin typeface="Helvetica Neue"/>
                <a:ea typeface="ＭＳ Ｐゴシック" charset="0"/>
                <a:cs typeface="Helvetica Neue"/>
                <a:sym typeface="Gill Sans" charset="0"/>
              </a:rPr>
              <a:t> </a:t>
            </a:r>
            <a:r>
              <a:rPr lang="en-US" sz="2000" b="1" dirty="0" err="1" smtClean="0">
                <a:solidFill>
                  <a:srgbClr val="0000CC"/>
                </a:solidFill>
                <a:latin typeface="Helvetica Neue"/>
                <a:ea typeface="ＭＳ Ｐゴシック" charset="0"/>
                <a:cs typeface="Helvetica Neue"/>
                <a:sym typeface="Gill Sans" charset="0"/>
              </a:rPr>
              <a:t>Informationssysteme</a:t>
            </a:r>
            <a:endParaRPr lang="en-US" sz="2000" b="1" dirty="0">
              <a:solidFill>
                <a:srgbClr val="0000CC"/>
              </a:solidFill>
              <a:latin typeface="Helvetica Neue"/>
              <a:ea typeface="ＭＳ Ｐゴシック" charset="0"/>
              <a:cs typeface="Helvetica Neue"/>
              <a:sym typeface="Gill Sans" charset="0"/>
            </a:endParaRPr>
          </a:p>
          <a:p>
            <a:pPr marL="342900" indent="-342900" defTabSz="914400" fontAlgn="base">
              <a:lnSpc>
                <a:spcPct val="80000"/>
              </a:lnSpc>
              <a:spcBef>
                <a:spcPts val="638"/>
              </a:spcBef>
              <a:spcAft>
                <a:spcPct val="0"/>
              </a:spcAft>
              <a:buSzPct val="100000"/>
              <a:buFont typeface="Gill Sans" charset="0"/>
              <a:buChar char="–"/>
            </a:pPr>
            <a:r>
              <a:rPr lang="en-US" sz="2000" dirty="0" err="1">
                <a:solidFill>
                  <a:srgbClr val="000000"/>
                </a:solidFill>
                <a:latin typeface="Helvetica Neue"/>
                <a:ea typeface="ＭＳ Ｐゴシック" charset="0"/>
                <a:cs typeface="Helvetica Neue"/>
                <a:sym typeface="Gill Sans" charset="0"/>
              </a:rPr>
              <a:t>Datenintegration</a:t>
            </a:r>
            <a:r>
              <a:rPr lang="en-US" sz="2000" dirty="0">
                <a:solidFill>
                  <a:srgbClr val="000000"/>
                </a:solidFill>
                <a:latin typeface="Helvetica Neue"/>
                <a:ea typeface="ＭＳ Ｐゴシック" charset="0"/>
                <a:cs typeface="Helvetica Neue"/>
                <a:sym typeface="Gill Sans" charset="0"/>
              </a:rPr>
              <a:t> und </a:t>
            </a:r>
            <a:r>
              <a:rPr lang="en-US" sz="2000" dirty="0" err="1">
                <a:solidFill>
                  <a:srgbClr val="000000"/>
                </a:solidFill>
                <a:latin typeface="Helvetica Neue"/>
                <a:ea typeface="ＭＳ Ｐゴシック" charset="0"/>
                <a:cs typeface="Helvetica Neue"/>
                <a:sym typeface="Gill Sans" charset="0"/>
              </a:rPr>
              <a:t>biologische</a:t>
            </a:r>
            <a:r>
              <a:rPr lang="en-US" sz="2000" dirty="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Datenbanksysteme</a:t>
            </a:r>
            <a:r>
              <a:rPr lang="en-US" sz="2000" dirty="0" smtClean="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Modellierung</a:t>
            </a:r>
            <a:r>
              <a:rPr lang="en-US" sz="2000" dirty="0" smtClean="0">
                <a:solidFill>
                  <a:srgbClr val="000000"/>
                </a:solidFill>
                <a:latin typeface="Helvetica Neue"/>
                <a:ea typeface="ＭＳ Ｐゴシック" charset="0"/>
                <a:cs typeface="Helvetica Neue"/>
                <a:sym typeface="Gill Sans" charset="0"/>
              </a:rPr>
              <a:t> </a:t>
            </a:r>
            <a:r>
              <a:rPr lang="en-US" sz="2000" dirty="0" err="1">
                <a:solidFill>
                  <a:srgbClr val="000000"/>
                </a:solidFill>
                <a:latin typeface="Helvetica Neue"/>
                <a:ea typeface="ＭＳ Ｐゴシック" charset="0"/>
                <a:cs typeface="Helvetica Neue"/>
                <a:sym typeface="Gill Sans" charset="0"/>
              </a:rPr>
              <a:t>biologischer</a:t>
            </a:r>
            <a:r>
              <a:rPr lang="en-US" sz="2000" dirty="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Daten</a:t>
            </a:r>
            <a:r>
              <a:rPr lang="en-US" sz="2000" dirty="0" smtClean="0">
                <a:solidFill>
                  <a:srgbClr val="000000"/>
                </a:solidFill>
                <a:latin typeface="Helvetica Neue"/>
                <a:ea typeface="ＭＳ Ｐゴシック" charset="0"/>
                <a:cs typeface="Helvetica Neue"/>
                <a:sym typeface="Gill Sans" charset="0"/>
              </a:rPr>
              <a:t>, … </a:t>
            </a:r>
          </a:p>
          <a:p>
            <a:pPr marL="342900" indent="-342900" defTabSz="914400" fontAlgn="base">
              <a:lnSpc>
                <a:spcPct val="80000"/>
              </a:lnSpc>
              <a:spcBef>
                <a:spcPts val="638"/>
              </a:spcBef>
              <a:spcAft>
                <a:spcPct val="0"/>
              </a:spcAft>
              <a:buSzPct val="100000"/>
              <a:buFont typeface="Gill Sans" charset="0"/>
              <a:buChar char="–"/>
            </a:pPr>
            <a:endParaRPr lang="en-US" sz="2000" dirty="0">
              <a:solidFill>
                <a:srgbClr val="000000"/>
              </a:solidFill>
              <a:latin typeface="Helvetica Neue"/>
              <a:ea typeface="ＭＳ Ｐゴシック" charset="0"/>
              <a:cs typeface="Helvetica Neue"/>
              <a:sym typeface="Gill Sans" charset="0"/>
            </a:endParaRPr>
          </a:p>
          <a:p>
            <a:pPr marL="342900" indent="-342900" defTabSz="914400" fontAlgn="base">
              <a:lnSpc>
                <a:spcPct val="80000"/>
              </a:lnSpc>
              <a:spcBef>
                <a:spcPts val="738"/>
              </a:spcBef>
              <a:spcAft>
                <a:spcPct val="0"/>
              </a:spcAft>
              <a:buClr>
                <a:srgbClr val="0000CC"/>
              </a:buClr>
              <a:buSzPct val="100000"/>
              <a:buFont typeface="Trebuchet MS" charset="0"/>
              <a:buChar char="•"/>
            </a:pPr>
            <a:r>
              <a:rPr lang="en-US" sz="2000" b="1" dirty="0" err="1">
                <a:solidFill>
                  <a:srgbClr val="0000CC"/>
                </a:solidFill>
                <a:latin typeface="Helvetica Neue"/>
                <a:ea typeface="ＭＳ Ｐゴシック" charset="0"/>
                <a:cs typeface="Helvetica Neue"/>
                <a:sym typeface="Gill Sans" charset="0"/>
              </a:rPr>
              <a:t>Systembiologie</a:t>
            </a:r>
            <a:endParaRPr lang="en-US" sz="2000" b="1" dirty="0">
              <a:solidFill>
                <a:srgbClr val="0000CC"/>
              </a:solidFill>
              <a:latin typeface="Helvetica Neue"/>
              <a:ea typeface="ＭＳ Ｐゴシック" charset="0"/>
              <a:cs typeface="Helvetica Neue"/>
              <a:sym typeface="Gill Sans" charset="0"/>
            </a:endParaRPr>
          </a:p>
          <a:p>
            <a:pPr marL="342900" indent="-342900" defTabSz="914400" fontAlgn="base">
              <a:lnSpc>
                <a:spcPct val="80000"/>
              </a:lnSpc>
              <a:spcBef>
                <a:spcPts val="638"/>
              </a:spcBef>
              <a:spcAft>
                <a:spcPct val="0"/>
              </a:spcAft>
              <a:buSzPct val="100000"/>
              <a:buFont typeface="Gill Sans" charset="0"/>
              <a:buChar char="–"/>
            </a:pPr>
            <a:r>
              <a:rPr lang="en-US" sz="2000" dirty="0">
                <a:solidFill>
                  <a:srgbClr val="000000"/>
                </a:solidFill>
                <a:latin typeface="Helvetica Neue"/>
                <a:ea typeface="ＭＳ Ｐゴシック" charset="0"/>
                <a:cs typeface="Helvetica Neue"/>
                <a:sym typeface="Gill Sans" charset="0"/>
              </a:rPr>
              <a:t>Computational </a:t>
            </a:r>
            <a:r>
              <a:rPr lang="en-US" sz="2000" dirty="0" smtClean="0">
                <a:solidFill>
                  <a:srgbClr val="000000"/>
                </a:solidFill>
                <a:latin typeface="Helvetica Neue"/>
                <a:ea typeface="ＭＳ Ｐゴシック" charset="0"/>
                <a:cs typeface="Helvetica Neue"/>
                <a:sym typeface="Gill Sans" charset="0"/>
              </a:rPr>
              <a:t>Proteomics, Metabolomics, </a:t>
            </a:r>
            <a:r>
              <a:rPr lang="en-US" sz="2000" dirty="0" err="1" smtClean="0">
                <a:solidFill>
                  <a:srgbClr val="000000"/>
                </a:solidFill>
                <a:latin typeface="Helvetica Neue"/>
                <a:ea typeface="ＭＳ Ｐゴシック" charset="0"/>
                <a:cs typeface="Helvetica Neue"/>
                <a:sym typeface="Gill Sans" charset="0"/>
              </a:rPr>
              <a:t>Biologische</a:t>
            </a:r>
            <a:r>
              <a:rPr lang="en-US" sz="2000" dirty="0" smtClean="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Netzwerke</a:t>
            </a:r>
            <a:r>
              <a:rPr lang="en-US" sz="2000" dirty="0" smtClean="0">
                <a:solidFill>
                  <a:srgbClr val="000000"/>
                </a:solidFill>
                <a:latin typeface="Helvetica Neue"/>
                <a:ea typeface="ＭＳ Ｐゴシック" charset="0"/>
                <a:cs typeface="Helvetica Neue"/>
                <a:sym typeface="Gill Sans" charset="0"/>
              </a:rPr>
              <a:t>, </a:t>
            </a:r>
            <a:r>
              <a:rPr lang="en-US" sz="2000" dirty="0" err="1" smtClean="0">
                <a:solidFill>
                  <a:srgbClr val="000000"/>
                </a:solidFill>
                <a:latin typeface="Helvetica Neue"/>
                <a:ea typeface="ＭＳ Ｐゴシック" charset="0"/>
                <a:cs typeface="Helvetica Neue"/>
                <a:sym typeface="Gill Sans" charset="0"/>
              </a:rPr>
              <a:t>Genexpressionsanalyse</a:t>
            </a:r>
            <a:r>
              <a:rPr lang="en-US" sz="2000" dirty="0" smtClean="0">
                <a:solidFill>
                  <a:srgbClr val="000000"/>
                </a:solidFill>
                <a:latin typeface="Helvetica Neue"/>
                <a:ea typeface="ＭＳ Ｐゴシック" charset="0"/>
                <a:cs typeface="Helvetica Neue"/>
                <a:sym typeface="Gill Sans" charset="0"/>
              </a:rPr>
              <a:t>, …</a:t>
            </a:r>
          </a:p>
          <a:p>
            <a:pPr defTabSz="914400" fontAlgn="base">
              <a:lnSpc>
                <a:spcPct val="80000"/>
              </a:lnSpc>
              <a:spcBef>
                <a:spcPts val="638"/>
              </a:spcBef>
              <a:spcAft>
                <a:spcPct val="0"/>
              </a:spcAft>
              <a:buSzPct val="100000"/>
            </a:pPr>
            <a:endParaRPr lang="en-US" sz="2000" dirty="0">
              <a:solidFill>
                <a:srgbClr val="000000"/>
              </a:solidFill>
              <a:latin typeface="Helvetica Neue"/>
              <a:ea typeface="ＭＳ Ｐゴシック" charset="0"/>
              <a:cs typeface="Helvetica Neue"/>
              <a:sym typeface="Gill Sans" charset="0"/>
            </a:endParaRPr>
          </a:p>
        </p:txBody>
      </p:sp>
    </p:spTree>
    <p:extLst>
      <p:ext uri="{BB962C8B-B14F-4D97-AF65-F5344CB8AC3E}">
        <p14:creationId xmlns:p14="http://schemas.microsoft.com/office/powerpoint/2010/main" val="395077651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Kardiovaskuläre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Erkrankungen</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2</a:t>
            </a:fld>
            <a:endParaRPr lang="en-US">
              <a:solidFill>
                <a:prstClr val="white"/>
              </a:solidFill>
              <a:latin typeface="Calibri"/>
            </a:endParaRPr>
          </a:p>
        </p:txBody>
      </p:sp>
      <p:sp>
        <p:nvSpPr>
          <p:cNvPr id="9" name="Text Box 2"/>
          <p:cNvSpPr txBox="1">
            <a:spLocks noChangeArrowheads="1"/>
          </p:cNvSpPr>
          <p:nvPr/>
        </p:nvSpPr>
        <p:spPr bwMode="auto">
          <a:xfrm>
            <a:off x="170121" y="1678845"/>
            <a:ext cx="9034077"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2000" i="1" dirty="0">
                <a:solidFill>
                  <a:srgbClr val="000000"/>
                </a:solidFill>
                <a:latin typeface="Helvetica Neue"/>
                <a:ea typeface="ＭＳ Ｐゴシック" charset="0"/>
                <a:cs typeface="Helvetica Neue"/>
              </a:rPr>
              <a:t>…. umfassen</a:t>
            </a:r>
          </a:p>
          <a:p>
            <a:pPr marL="342900" indent="-342900" defTabSz="914400" fontAlgn="base">
              <a:spcBef>
                <a:spcPct val="0"/>
              </a:spcBef>
              <a:spcAft>
                <a:spcPct val="0"/>
              </a:spcAft>
              <a:buFont typeface="Arial"/>
              <a:buChar char="•"/>
              <a:defRPr/>
            </a:pPr>
            <a:endParaRPr lang="de-DE" sz="2000" i="1" dirty="0">
              <a:solidFill>
                <a:srgbClr val="000000"/>
              </a:solidFill>
              <a:latin typeface="Helvetica Neue"/>
              <a:ea typeface="ＭＳ Ｐゴシック" charset="0"/>
              <a:cs typeface="Helvetica Neue"/>
            </a:endParaRPr>
          </a:p>
          <a:p>
            <a:pPr marL="342900" indent="-342900" defTabSz="914400" fontAlgn="base">
              <a:spcBef>
                <a:spcPct val="0"/>
              </a:spcBef>
              <a:spcAft>
                <a:spcPct val="0"/>
              </a:spcAft>
              <a:buFont typeface="Arial"/>
              <a:buChar char="•"/>
              <a:defRPr/>
            </a:pPr>
            <a:r>
              <a:rPr lang="de-DE" sz="2000" dirty="0">
                <a:solidFill>
                  <a:srgbClr val="000000"/>
                </a:solidFill>
                <a:latin typeface="Helvetica Neue"/>
                <a:ea typeface="ＭＳ Ｐゴシック" charset="0"/>
                <a:cs typeface="Helvetica Neue"/>
              </a:rPr>
              <a:t>Erkrankungen der Gefäße (z.B. </a:t>
            </a:r>
            <a:r>
              <a:rPr lang="de-DE" sz="2000" dirty="0" smtClean="0">
                <a:solidFill>
                  <a:srgbClr val="000000"/>
                </a:solidFill>
                <a:latin typeface="Helvetica Neue"/>
                <a:ea typeface="ＭＳ Ｐゴシック" charset="0"/>
                <a:cs typeface="Helvetica Neue"/>
              </a:rPr>
              <a:t>Bluthochdruck und </a:t>
            </a:r>
            <a:r>
              <a:rPr lang="de-DE" sz="2000" dirty="0">
                <a:solidFill>
                  <a:srgbClr val="000000"/>
                </a:solidFill>
                <a:latin typeface="Helvetica Neue"/>
                <a:ea typeface="ＭＳ Ｐゴシック" charset="0"/>
                <a:cs typeface="Helvetica Neue"/>
              </a:rPr>
              <a:t>Schlaganfall</a:t>
            </a:r>
            <a:r>
              <a:rPr lang="de-DE" sz="2000" dirty="0" smtClean="0">
                <a:solidFill>
                  <a:srgbClr val="000000"/>
                </a:solidFill>
                <a:latin typeface="Helvetica Neue"/>
                <a:ea typeface="ＭＳ Ｐゴシック" charset="0"/>
                <a:cs typeface="Helvetica Neue"/>
              </a:rPr>
              <a:t>)</a:t>
            </a:r>
          </a:p>
          <a:p>
            <a:pPr defTabSz="914400" fontAlgn="base">
              <a:spcBef>
                <a:spcPct val="0"/>
              </a:spcBef>
              <a:spcAft>
                <a:spcPct val="0"/>
              </a:spcAft>
              <a:defRPr/>
            </a:pPr>
            <a:endParaRPr lang="de-DE" sz="2000" dirty="0">
              <a:solidFill>
                <a:srgbClr val="000000"/>
              </a:solidFill>
              <a:latin typeface="Helvetica Neue"/>
              <a:ea typeface="ＭＳ Ｐゴシック" charset="0"/>
              <a:cs typeface="Helvetica Neue"/>
            </a:endParaRPr>
          </a:p>
          <a:p>
            <a:pPr marL="342900" indent="-342900" defTabSz="914400" fontAlgn="base">
              <a:spcBef>
                <a:spcPct val="0"/>
              </a:spcBef>
              <a:spcAft>
                <a:spcPct val="0"/>
              </a:spcAft>
              <a:buFont typeface="Arial"/>
              <a:buChar char="•"/>
              <a:defRPr/>
            </a:pPr>
            <a:r>
              <a:rPr lang="de-DE" sz="2000" dirty="0">
                <a:solidFill>
                  <a:srgbClr val="000000"/>
                </a:solidFill>
                <a:latin typeface="Helvetica Neue"/>
                <a:ea typeface="ＭＳ Ｐゴシック" charset="0"/>
                <a:cs typeface="Helvetica Neue"/>
              </a:rPr>
              <a:t>Erkrankungen des Herzmuskels (z.B. </a:t>
            </a:r>
            <a:r>
              <a:rPr lang="de-DE" sz="2000" dirty="0" err="1" smtClean="0">
                <a:solidFill>
                  <a:srgbClr val="000000"/>
                </a:solidFill>
                <a:latin typeface="Helvetica Neue"/>
                <a:ea typeface="ＭＳ Ｐゴシック" charset="0"/>
                <a:cs typeface="Helvetica Neue"/>
              </a:rPr>
              <a:t>Kardiomyopathien</a:t>
            </a:r>
            <a:r>
              <a:rPr lang="de-DE" sz="2000" dirty="0" smtClean="0">
                <a:solidFill>
                  <a:srgbClr val="000000"/>
                </a:solidFill>
                <a:latin typeface="Helvetica Neue"/>
                <a:ea typeface="ＭＳ Ｐゴシック" charset="0"/>
                <a:cs typeface="Helvetica Neue"/>
              </a:rPr>
              <a:t>)</a:t>
            </a:r>
          </a:p>
          <a:p>
            <a:pPr defTabSz="914400" fontAlgn="base">
              <a:spcBef>
                <a:spcPct val="0"/>
              </a:spcBef>
              <a:spcAft>
                <a:spcPct val="0"/>
              </a:spcAft>
              <a:defRPr/>
            </a:pPr>
            <a:endParaRPr lang="de-DE" sz="2000" dirty="0">
              <a:solidFill>
                <a:srgbClr val="000000"/>
              </a:solidFill>
              <a:latin typeface="Helvetica Neue"/>
              <a:ea typeface="ＭＳ Ｐゴシック" charset="0"/>
              <a:cs typeface="Helvetica Neue"/>
            </a:endParaRPr>
          </a:p>
          <a:p>
            <a:pPr marL="342900" indent="-342900" defTabSz="914400" fontAlgn="base">
              <a:spcBef>
                <a:spcPct val="0"/>
              </a:spcBef>
              <a:spcAft>
                <a:spcPct val="0"/>
              </a:spcAft>
              <a:buFont typeface="Arial"/>
              <a:buChar char="•"/>
              <a:defRPr/>
            </a:pPr>
            <a:r>
              <a:rPr lang="de-DE" sz="2000" dirty="0">
                <a:solidFill>
                  <a:srgbClr val="000000"/>
                </a:solidFill>
                <a:latin typeface="Helvetica Neue"/>
                <a:ea typeface="ＭＳ Ｐゴシック" charset="0"/>
                <a:cs typeface="Helvetica Neue"/>
              </a:rPr>
              <a:t>Erkrankungen des Reizleitungssystems des Herzens (Rhythmusstörungen</a:t>
            </a:r>
            <a:r>
              <a:rPr lang="de-DE" sz="2000" dirty="0" smtClean="0">
                <a:solidFill>
                  <a:srgbClr val="000000"/>
                </a:solidFill>
                <a:latin typeface="Helvetica Neue"/>
                <a:ea typeface="ＭＳ Ｐゴシック" charset="0"/>
                <a:cs typeface="Helvetica Neue"/>
              </a:rPr>
              <a:t>)</a:t>
            </a:r>
          </a:p>
          <a:p>
            <a:pPr defTabSz="914400" fontAlgn="base">
              <a:spcBef>
                <a:spcPct val="0"/>
              </a:spcBef>
              <a:spcAft>
                <a:spcPct val="0"/>
              </a:spcAft>
              <a:defRPr/>
            </a:pPr>
            <a:endParaRPr lang="de-DE" sz="2000" dirty="0">
              <a:solidFill>
                <a:srgbClr val="000000"/>
              </a:solidFill>
              <a:latin typeface="Helvetica Neue"/>
              <a:ea typeface="ＭＳ Ｐゴシック" charset="0"/>
              <a:cs typeface="Helvetica Neue"/>
            </a:endParaRPr>
          </a:p>
          <a:p>
            <a:pPr marL="342900" indent="-342900" defTabSz="914400" fontAlgn="base">
              <a:spcBef>
                <a:spcPct val="0"/>
              </a:spcBef>
              <a:spcAft>
                <a:spcPct val="0"/>
              </a:spcAft>
              <a:buFont typeface="Arial"/>
              <a:buChar char="•"/>
              <a:defRPr/>
            </a:pPr>
            <a:r>
              <a:rPr lang="de-DE" sz="2000" dirty="0">
                <a:solidFill>
                  <a:srgbClr val="000000"/>
                </a:solidFill>
                <a:latin typeface="Helvetica Neue"/>
                <a:ea typeface="ＭＳ Ｐゴシック" charset="0"/>
                <a:cs typeface="Helvetica Neue"/>
              </a:rPr>
              <a:t>angeborene Herzfehler (z.B. </a:t>
            </a:r>
            <a:r>
              <a:rPr lang="de-DE" sz="2000" dirty="0" err="1">
                <a:solidFill>
                  <a:srgbClr val="000000"/>
                </a:solidFill>
                <a:latin typeface="Helvetica Neue"/>
                <a:ea typeface="ＭＳ Ｐゴシック" charset="0"/>
                <a:cs typeface="Helvetica Neue"/>
              </a:rPr>
              <a:t>Septumdefekte</a:t>
            </a:r>
            <a:r>
              <a:rPr lang="de-DE" sz="2000" dirty="0">
                <a:solidFill>
                  <a:srgbClr val="000000"/>
                </a:solidFill>
                <a:latin typeface="Helvetica Neue"/>
                <a:ea typeface="ＭＳ Ｐゴシック" charset="0"/>
                <a:cs typeface="Helvetica Neue"/>
              </a:rPr>
              <a:t>)</a:t>
            </a:r>
          </a:p>
          <a:p>
            <a:pPr marL="342900" indent="-342900" defTabSz="914400" fontAlgn="base">
              <a:spcBef>
                <a:spcPct val="0"/>
              </a:spcBef>
              <a:spcAft>
                <a:spcPct val="0"/>
              </a:spcAft>
              <a:buFont typeface="Arial"/>
              <a:buChar char="•"/>
              <a:defRPr/>
            </a:pPr>
            <a:endParaRPr lang="de-DE" sz="2000" dirty="0">
              <a:solidFill>
                <a:srgbClr val="000000"/>
              </a:solidFill>
              <a:latin typeface="Helvetica Neue"/>
              <a:ea typeface="ＭＳ Ｐゴシック" charset="0"/>
              <a:cs typeface="Helvetica Neue"/>
            </a:endParaRPr>
          </a:p>
        </p:txBody>
      </p:sp>
    </p:spTree>
    <p:extLst>
      <p:ext uri="{BB962C8B-B14F-4D97-AF65-F5344CB8AC3E}">
        <p14:creationId xmlns:p14="http://schemas.microsoft.com/office/powerpoint/2010/main" val="165615411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 6" descr="Bildschirmfoto 2013-11-28 um 21.07.1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32323"/>
            <a:ext cx="9144000" cy="1479457"/>
          </a:xfrm>
          <a:prstGeom prst="rect">
            <a:avLst/>
          </a:prstGeom>
        </p:spPr>
      </p:pic>
      <p:pic>
        <p:nvPicPr>
          <p:cNvPr id="5" name="Bild 4" descr="LTL_PPP_Vorlagen-2.jpg"/>
          <p:cNvPicPr>
            <a:picLocks noChangeAspect="1"/>
          </p:cNvPicPr>
          <p:nvPr/>
        </p:nvPicPr>
        <p:blipFill rotWithShape="1">
          <a:blip r:embed="rId4">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4">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4">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Sequenzbasierte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Bioinformatik</a:t>
            </a:r>
            <a:endParaRPr lang="en-US" sz="3200" b="1" dirty="0" smtClean="0">
              <a:solidFill>
                <a:prstClr val="white"/>
              </a:solidFill>
              <a:latin typeface="Helvetica Neue"/>
              <a:ea typeface="ＭＳ Ｐゴシック" charset="0"/>
              <a:cs typeface="Helvetica Neue"/>
            </a:endParaRPr>
          </a:p>
        </p:txBody>
      </p:sp>
      <p:sp>
        <p:nvSpPr>
          <p:cNvPr id="3" name="Textfeld 2"/>
          <p:cNvSpPr txBox="1"/>
          <p:nvPr/>
        </p:nvSpPr>
        <p:spPr>
          <a:xfrm>
            <a:off x="238131" y="1712374"/>
            <a:ext cx="8470709" cy="677108"/>
          </a:xfrm>
          <a:prstGeom prst="rect">
            <a:avLst/>
          </a:prstGeom>
          <a:noFill/>
        </p:spPr>
        <p:txBody>
          <a:bodyPr wrap="square" rtlCol="0">
            <a:spAutoFit/>
          </a:bodyPr>
          <a:lstStyle/>
          <a:p>
            <a:r>
              <a:rPr lang="de-DE" sz="2000" dirty="0" smtClean="0">
                <a:latin typeface="Helvetica Neue"/>
                <a:cs typeface="Helvetica Neue"/>
              </a:rPr>
              <a:t>Vor allem Sequenzvergleiche =&gt; </a:t>
            </a:r>
            <a:r>
              <a:rPr lang="de-DE" sz="2000" dirty="0" err="1" smtClean="0">
                <a:latin typeface="Helvetica Neue"/>
                <a:cs typeface="Helvetica Neue"/>
              </a:rPr>
              <a:t>Alignment</a:t>
            </a:r>
            <a:endParaRPr lang="de-DE" sz="2000" dirty="0" smtClean="0">
              <a:latin typeface="Helvetica Neue"/>
              <a:cs typeface="Helvetica Neue"/>
            </a:endParaRPr>
          </a:p>
          <a:p>
            <a:endParaRPr lang="de-DE" dirty="0"/>
          </a:p>
        </p:txBody>
      </p:sp>
      <p:pic>
        <p:nvPicPr>
          <p:cNvPr id="4" name="Bild 3" descr="Bildschirmfoto 2013-11-28 um 21.01.18.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132312"/>
            <a:ext cx="9144000" cy="883837"/>
          </a:xfrm>
          <a:prstGeom prst="rect">
            <a:avLst/>
          </a:prstGeom>
        </p:spPr>
      </p:pic>
      <p:sp>
        <p:nvSpPr>
          <p:cNvPr id="6" name="Textfeld 5"/>
          <p:cNvSpPr txBox="1"/>
          <p:nvPr/>
        </p:nvSpPr>
        <p:spPr>
          <a:xfrm>
            <a:off x="8157191" y="5910740"/>
            <a:ext cx="858550" cy="276999"/>
          </a:xfrm>
          <a:prstGeom prst="rect">
            <a:avLst/>
          </a:prstGeom>
          <a:noFill/>
        </p:spPr>
        <p:txBody>
          <a:bodyPr wrap="square" rtlCol="0">
            <a:spAutoFit/>
          </a:bodyPr>
          <a:lstStyle/>
          <a:p>
            <a:r>
              <a:rPr lang="de-DE" sz="1200" dirty="0" smtClean="0">
                <a:latin typeface="Helvetica Neue"/>
                <a:cs typeface="Helvetica Neue"/>
              </a:rPr>
              <a:t>Wikipedia</a:t>
            </a:r>
            <a:endParaRPr lang="de-DE" sz="1200" dirty="0">
              <a:latin typeface="Helvetica Neue"/>
              <a:cs typeface="Helvetica Neue"/>
            </a:endParaRPr>
          </a:p>
        </p:txBody>
      </p:sp>
      <p:pic>
        <p:nvPicPr>
          <p:cNvPr id="8" name="Bild 7" descr="Bildschirmfoto 2013-11-28 um 21.25.52.png"/>
          <p:cNvPicPr>
            <a:picLocks noChangeAspect="1"/>
          </p:cNvPicPr>
          <p:nvPr/>
        </p:nvPicPr>
        <p:blipFill rotWithShape="1">
          <a:blip r:embed="rId6">
            <a:extLst>
              <a:ext uri="{28A0092B-C50C-407E-A947-70E740481C1C}">
                <a14:useLocalDpi xmlns:a14="http://schemas.microsoft.com/office/drawing/2010/main" val="0"/>
              </a:ext>
            </a:extLst>
          </a:blip>
          <a:srcRect b="30815"/>
          <a:stretch/>
        </p:blipFill>
        <p:spPr>
          <a:xfrm>
            <a:off x="0" y="4789195"/>
            <a:ext cx="9144000" cy="1067076"/>
          </a:xfrm>
          <a:prstGeom prst="rect">
            <a:avLst/>
          </a:prstGeom>
        </p:spPr>
      </p:pic>
    </p:spTree>
    <p:extLst>
      <p:ext uri="{BB962C8B-B14F-4D97-AF65-F5344CB8AC3E}">
        <p14:creationId xmlns:p14="http://schemas.microsoft.com/office/powerpoint/2010/main" val="12389828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A notion of similarity and distance</a:t>
            </a:r>
          </a:p>
        </p:txBody>
      </p:sp>
      <p:sp>
        <p:nvSpPr>
          <p:cNvPr id="7" name="Rectangle 2"/>
          <p:cNvSpPr>
            <a:spLocks/>
          </p:cNvSpPr>
          <p:nvPr/>
        </p:nvSpPr>
        <p:spPr bwMode="auto">
          <a:xfrm>
            <a:off x="1372821" y="1653682"/>
            <a:ext cx="6357889" cy="4572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defTabSz="914400" fontAlgn="base">
              <a:lnSpc>
                <a:spcPct val="90000"/>
              </a:lnSpc>
              <a:spcBef>
                <a:spcPts val="738"/>
              </a:spcBef>
              <a:spcAft>
                <a:spcPct val="0"/>
              </a:spcAft>
              <a:buSzPct val="100000"/>
            </a:pPr>
            <a:r>
              <a:rPr lang="en-US" dirty="0">
                <a:solidFill>
                  <a:srgbClr val="000000"/>
                </a:solidFill>
                <a:latin typeface="Arial" charset="0"/>
                <a:ea typeface="ＭＳ Ｐゴシック" charset="0"/>
                <a:cs typeface="ヒラギノ角ゴ ProN W3" charset="0"/>
                <a:sym typeface="Arial" charset="0"/>
              </a:rPr>
              <a:t>How to describe similarity between two sequences ?</a:t>
            </a:r>
          </a:p>
          <a:p>
            <a:pPr marL="342900" indent="-342900" defTabSz="914400" fontAlgn="base">
              <a:lnSpc>
                <a:spcPct val="90000"/>
              </a:lnSpc>
              <a:spcBef>
                <a:spcPts val="738"/>
              </a:spcBef>
              <a:spcAft>
                <a:spcPct val="0"/>
              </a:spcAft>
              <a:buSzPct val="100000"/>
              <a:buFont typeface="Arial" charset="0"/>
              <a:buChar char="•"/>
            </a:pPr>
            <a:r>
              <a:rPr lang="en-US" dirty="0">
                <a:solidFill>
                  <a:srgbClr val="000000"/>
                </a:solidFill>
                <a:latin typeface="Arial" charset="0"/>
                <a:ea typeface="ＭＳ Ｐゴシック" charset="0"/>
                <a:cs typeface="ヒラギノ角ゴ ProN W3" charset="0"/>
                <a:sym typeface="Arial" charset="0"/>
              </a:rPr>
              <a:t>Most simple method: „Count</a:t>
            </a:r>
            <a:r>
              <a:rPr lang="ja-JP" altLang="en-US" dirty="0">
                <a:solidFill>
                  <a:srgbClr val="000000"/>
                </a:solidFill>
                <a:latin typeface="Arial" charset="0"/>
                <a:ea typeface="ＭＳ Ｐゴシック" charset="0"/>
                <a:cs typeface="ヒラギノ角ゴ ProN W3" charset="0"/>
                <a:sym typeface="Arial" charset="0"/>
              </a:rPr>
              <a:t>“</a:t>
            </a:r>
            <a:r>
              <a:rPr lang="en-US" altLang="ja-JP" dirty="0">
                <a:solidFill>
                  <a:srgbClr val="000000"/>
                </a:solidFill>
                <a:latin typeface="Arial" charset="0"/>
                <a:ea typeface="Arial" charset="0"/>
                <a:cs typeface="Arial" charset="0"/>
                <a:sym typeface="Arial" charset="0"/>
              </a:rPr>
              <a:t> identical characters</a:t>
            </a:r>
          </a:p>
          <a:p>
            <a:pPr marL="342900" indent="-342900" defTabSz="914400" fontAlgn="base">
              <a:lnSpc>
                <a:spcPct val="90000"/>
              </a:lnSpc>
              <a:spcBef>
                <a:spcPts val="738"/>
              </a:spcBef>
              <a:spcAft>
                <a:spcPct val="0"/>
              </a:spcAft>
            </a:pPr>
            <a:r>
              <a:rPr lang="en-US" dirty="0">
                <a:solidFill>
                  <a:srgbClr val="3333CC"/>
                </a:solidFill>
                <a:latin typeface="Courier New Bold" charset="0"/>
                <a:ea typeface="Arial" charset="0"/>
                <a:cs typeface="Arial" charset="0"/>
                <a:sym typeface="Courier New Bold" charset="0"/>
              </a:rPr>
              <a:t>			</a:t>
            </a:r>
            <a:r>
              <a:rPr lang="en-US" dirty="0">
                <a:solidFill>
                  <a:srgbClr val="000000"/>
                </a:solidFill>
                <a:latin typeface="Courier New" charset="0"/>
                <a:ea typeface="Courier New" charset="0"/>
                <a:cs typeface="Courier New" charset="0"/>
                <a:sym typeface="Courier New" charset="0"/>
              </a:rPr>
              <a:t>G</a:t>
            </a:r>
            <a:r>
              <a:rPr lang="en-US" dirty="0">
                <a:solidFill>
                  <a:srgbClr val="3333CC"/>
                </a:solidFill>
                <a:latin typeface="Courier New Bold" charset="0"/>
                <a:ea typeface="Courier New Bold" charset="0"/>
                <a:cs typeface="Courier New Bold" charset="0"/>
                <a:sym typeface="Courier New Bold" charset="0"/>
              </a:rPr>
              <a:t>AT</a:t>
            </a:r>
            <a:r>
              <a:rPr lang="en-US" dirty="0">
                <a:solidFill>
                  <a:srgbClr val="000000"/>
                </a:solidFill>
                <a:latin typeface="Courier New" charset="0"/>
                <a:ea typeface="Courier New" charset="0"/>
                <a:cs typeface="Courier New" charset="0"/>
                <a:sym typeface="Courier New" charset="0"/>
              </a:rPr>
              <a:t>C</a:t>
            </a:r>
            <a:r>
              <a:rPr lang="en-US" dirty="0">
                <a:solidFill>
                  <a:srgbClr val="3333CC"/>
                </a:solidFill>
                <a:latin typeface="Courier New Bold" charset="0"/>
                <a:ea typeface="Courier New Bold" charset="0"/>
                <a:cs typeface="Courier New Bold" charset="0"/>
                <a:sym typeface="Courier New Bold" charset="0"/>
              </a:rPr>
              <a:t>GTT</a:t>
            </a:r>
            <a:r>
              <a:rPr lang="en-US" dirty="0">
                <a:solidFill>
                  <a:srgbClr val="000000"/>
                </a:solidFill>
                <a:latin typeface="Courier New" charset="0"/>
                <a:ea typeface="Courier New" charset="0"/>
                <a:cs typeface="Courier New" charset="0"/>
                <a:sym typeface="Courier New" charset="0"/>
              </a:rPr>
              <a:t>CG</a:t>
            </a:r>
          </a:p>
          <a:p>
            <a:pPr marL="342900" indent="-342900" defTabSz="914400" fontAlgn="base">
              <a:lnSpc>
                <a:spcPct val="90000"/>
              </a:lnSpc>
              <a:spcBef>
                <a:spcPts val="738"/>
              </a:spcBef>
              <a:spcAft>
                <a:spcPct val="0"/>
              </a:spcAft>
            </a:pPr>
            <a:r>
              <a:rPr lang="en-US" dirty="0">
                <a:solidFill>
                  <a:srgbClr val="3333CC"/>
                </a:solidFill>
                <a:latin typeface="Courier New" charset="0"/>
                <a:ea typeface="Courier New" charset="0"/>
                <a:cs typeface="Courier New" charset="0"/>
                <a:sym typeface="Courier New" charset="0"/>
              </a:rPr>
              <a:t>			 || |||  </a:t>
            </a:r>
          </a:p>
          <a:p>
            <a:pPr marL="342900" indent="-342900" defTabSz="914400" fontAlgn="base">
              <a:lnSpc>
                <a:spcPct val="50000"/>
              </a:lnSpc>
              <a:spcBef>
                <a:spcPts val="738"/>
              </a:spcBef>
              <a:spcAft>
                <a:spcPct val="0"/>
              </a:spcAft>
            </a:pPr>
            <a:r>
              <a:rPr lang="en-US" dirty="0">
                <a:solidFill>
                  <a:srgbClr val="3333CC"/>
                </a:solidFill>
                <a:latin typeface="Courier New Bold" charset="0"/>
                <a:ea typeface="Courier New" charset="0"/>
                <a:cs typeface="Courier New" charset="0"/>
                <a:sym typeface="Courier New Bold" charset="0"/>
              </a:rPr>
              <a:t>			</a:t>
            </a:r>
            <a:r>
              <a:rPr lang="en-US" dirty="0">
                <a:solidFill>
                  <a:srgbClr val="000000"/>
                </a:solidFill>
                <a:latin typeface="Courier New" charset="0"/>
                <a:ea typeface="Courier New" charset="0"/>
                <a:cs typeface="Courier New" charset="0"/>
                <a:sym typeface="Courier New" charset="0"/>
              </a:rPr>
              <a:t>C</a:t>
            </a:r>
            <a:r>
              <a:rPr lang="en-US" dirty="0">
                <a:solidFill>
                  <a:srgbClr val="3333CC"/>
                </a:solidFill>
                <a:latin typeface="Courier New Bold" charset="0"/>
                <a:ea typeface="Courier New Bold" charset="0"/>
                <a:cs typeface="Courier New Bold" charset="0"/>
                <a:sym typeface="Courier New Bold" charset="0"/>
              </a:rPr>
              <a:t>AT</a:t>
            </a:r>
            <a:r>
              <a:rPr lang="en-US" dirty="0">
                <a:solidFill>
                  <a:srgbClr val="000000"/>
                </a:solidFill>
                <a:latin typeface="Courier New" charset="0"/>
                <a:ea typeface="Courier New" charset="0"/>
                <a:cs typeface="Courier New" charset="0"/>
                <a:sym typeface="Courier New" charset="0"/>
              </a:rPr>
              <a:t>G</a:t>
            </a:r>
            <a:r>
              <a:rPr lang="en-US" dirty="0">
                <a:solidFill>
                  <a:srgbClr val="3333CC"/>
                </a:solidFill>
                <a:latin typeface="Courier New Bold" charset="0"/>
                <a:ea typeface="Courier New Bold" charset="0"/>
                <a:cs typeface="Courier New Bold" charset="0"/>
                <a:sym typeface="Courier New Bold" charset="0"/>
              </a:rPr>
              <a:t>GTT</a:t>
            </a:r>
            <a:r>
              <a:rPr lang="en-US" dirty="0">
                <a:solidFill>
                  <a:srgbClr val="000000"/>
                </a:solidFill>
                <a:latin typeface="Courier New" charset="0"/>
                <a:ea typeface="Courier New" charset="0"/>
                <a:cs typeface="Courier New" charset="0"/>
                <a:sym typeface="Courier New" charset="0"/>
              </a:rPr>
              <a:t>GA</a:t>
            </a:r>
          </a:p>
          <a:p>
            <a:pPr marL="342900" indent="-342900" defTabSz="914400" fontAlgn="base">
              <a:lnSpc>
                <a:spcPct val="50000"/>
              </a:lnSpc>
              <a:spcBef>
                <a:spcPts val="738"/>
              </a:spcBef>
              <a:spcAft>
                <a:spcPct val="0"/>
              </a:spcAft>
            </a:pPr>
            <a:endParaRPr lang="en-US" dirty="0">
              <a:solidFill>
                <a:srgbClr val="000000"/>
              </a:solidFill>
              <a:latin typeface="Courier New" charset="0"/>
              <a:ea typeface="Courier New" charset="0"/>
              <a:cs typeface="Courier New" charset="0"/>
              <a:sym typeface="Courier New" charset="0"/>
            </a:endParaRPr>
          </a:p>
          <a:p>
            <a:pPr marL="342900" indent="-342900" defTabSz="914400" fontAlgn="base">
              <a:lnSpc>
                <a:spcPct val="50000"/>
              </a:lnSpc>
              <a:spcBef>
                <a:spcPts val="738"/>
              </a:spcBef>
              <a:spcAft>
                <a:spcPct val="0"/>
              </a:spcAft>
              <a:buClr>
                <a:srgbClr val="000000"/>
              </a:buClr>
              <a:buSzPct val="100000"/>
              <a:buFont typeface="Trebuchet MS" charset="0"/>
              <a:buChar char="•"/>
            </a:pPr>
            <a:r>
              <a:rPr lang="en-US" dirty="0">
                <a:solidFill>
                  <a:srgbClr val="000000"/>
                </a:solidFill>
                <a:latin typeface="Arial Bold" charset="0"/>
                <a:ea typeface="Arial Bold" charset="0"/>
                <a:cs typeface="Arial Bold" charset="0"/>
                <a:sym typeface="Arial Bold" charset="0"/>
              </a:rPr>
              <a:t>Problem:</a:t>
            </a:r>
            <a:r>
              <a:rPr lang="en-US" dirty="0">
                <a:solidFill>
                  <a:srgbClr val="000000"/>
                </a:solidFill>
                <a:latin typeface="Arial" charset="0"/>
                <a:ea typeface="Arial" charset="0"/>
                <a:cs typeface="Arial" charset="0"/>
                <a:sym typeface="Arial" charset="0"/>
              </a:rPr>
              <a:t> What if sequences differ in length ?</a:t>
            </a:r>
            <a:br>
              <a:rPr lang="en-US" dirty="0">
                <a:solidFill>
                  <a:srgbClr val="000000"/>
                </a:solidFill>
                <a:latin typeface="Arial" charset="0"/>
                <a:ea typeface="Arial" charset="0"/>
                <a:cs typeface="Arial" charset="0"/>
                <a:sym typeface="Arial" charset="0"/>
              </a:rPr>
            </a:br>
            <a:endParaRPr lang="en-US" dirty="0">
              <a:solidFill>
                <a:srgbClr val="000000"/>
              </a:solidFill>
              <a:latin typeface="Arial" charset="0"/>
              <a:ea typeface="Arial" charset="0"/>
              <a:cs typeface="Arial" charset="0"/>
              <a:sym typeface="Arial" charset="0"/>
            </a:endParaRPr>
          </a:p>
          <a:p>
            <a:pPr marL="342900" indent="-342900" defTabSz="914400" fontAlgn="base">
              <a:lnSpc>
                <a:spcPct val="90000"/>
              </a:lnSpc>
              <a:spcBef>
                <a:spcPts val="738"/>
              </a:spcBef>
              <a:spcAft>
                <a:spcPct val="0"/>
              </a:spcAft>
            </a:pPr>
            <a:r>
              <a:rPr lang="en-US" dirty="0">
                <a:solidFill>
                  <a:srgbClr val="000000"/>
                </a:solidFill>
                <a:latin typeface="Courier New" charset="0"/>
                <a:ea typeface="Arial" charset="0"/>
                <a:cs typeface="Arial" charset="0"/>
                <a:sym typeface="Courier New" charset="0"/>
              </a:rPr>
              <a:t>	GATC</a:t>
            </a:r>
            <a:r>
              <a:rPr lang="en-US" dirty="0">
                <a:solidFill>
                  <a:srgbClr val="3333CC"/>
                </a:solidFill>
                <a:latin typeface="Courier New Bold" charset="0"/>
                <a:ea typeface="Courier New Bold" charset="0"/>
                <a:cs typeface="Courier New Bold" charset="0"/>
                <a:sym typeface="Courier New Bold" charset="0"/>
              </a:rPr>
              <a:t>GTT</a:t>
            </a:r>
            <a:r>
              <a:rPr lang="en-US" dirty="0">
                <a:solidFill>
                  <a:srgbClr val="000000"/>
                </a:solidFill>
                <a:latin typeface="Courier New" charset="0"/>
                <a:ea typeface="Courier New" charset="0"/>
                <a:cs typeface="Courier New" charset="0"/>
                <a:sym typeface="Courier New" charset="0"/>
              </a:rPr>
              <a:t>CG </a:t>
            </a:r>
            <a:r>
              <a:rPr lang="en-US" dirty="0">
                <a:solidFill>
                  <a:srgbClr val="3333CC"/>
                </a:solidFill>
                <a:latin typeface="Courier New Bold" charset="0"/>
                <a:ea typeface="Courier New Bold" charset="0"/>
                <a:cs typeface="Courier New Bold" charset="0"/>
                <a:sym typeface="Courier New Bold" charset="0"/>
              </a:rPr>
              <a:t>G</a:t>
            </a:r>
            <a:r>
              <a:rPr lang="en-US" dirty="0">
                <a:solidFill>
                  <a:srgbClr val="000000"/>
                </a:solidFill>
                <a:latin typeface="Courier New" charset="0"/>
                <a:ea typeface="Courier New" charset="0"/>
                <a:cs typeface="Courier New" charset="0"/>
                <a:sym typeface="Courier New" charset="0"/>
              </a:rPr>
              <a:t>ATC</a:t>
            </a:r>
            <a:r>
              <a:rPr lang="en-US" dirty="0">
                <a:solidFill>
                  <a:srgbClr val="3333CC"/>
                </a:solidFill>
                <a:latin typeface="Courier New Bold" charset="0"/>
                <a:ea typeface="Courier New Bold" charset="0"/>
                <a:cs typeface="Courier New Bold" charset="0"/>
                <a:sym typeface="Courier New Bold" charset="0"/>
              </a:rPr>
              <a:t>GTT</a:t>
            </a:r>
            <a:r>
              <a:rPr lang="en-US" dirty="0">
                <a:solidFill>
                  <a:srgbClr val="000000"/>
                </a:solidFill>
                <a:latin typeface="Courier New" charset="0"/>
                <a:ea typeface="Courier New" charset="0"/>
                <a:cs typeface="Courier New" charset="0"/>
                <a:sym typeface="Courier New" charset="0"/>
              </a:rPr>
              <a:t>C</a:t>
            </a:r>
            <a:r>
              <a:rPr lang="en-US" dirty="0">
                <a:solidFill>
                  <a:srgbClr val="3333CC"/>
                </a:solidFill>
                <a:latin typeface="Courier New Bold" charset="0"/>
                <a:ea typeface="Courier New Bold" charset="0"/>
                <a:cs typeface="Courier New Bold" charset="0"/>
                <a:sym typeface="Courier New Bold" charset="0"/>
              </a:rPr>
              <a:t>G-</a:t>
            </a:r>
            <a:r>
              <a:rPr lang="en-US" dirty="0">
                <a:solidFill>
                  <a:srgbClr val="000000"/>
                </a:solidFill>
                <a:latin typeface="Courier New" charset="0"/>
                <a:ea typeface="Courier New Bold" charset="0"/>
                <a:cs typeface="Courier New Bold" charset="0"/>
                <a:sym typeface="Courier New" charset="0"/>
              </a:rPr>
              <a:t>	GATCGTTCG   </a:t>
            </a:r>
          </a:p>
          <a:p>
            <a:pPr marL="342900" indent="-342900" defTabSz="914400" fontAlgn="base">
              <a:lnSpc>
                <a:spcPct val="50000"/>
              </a:lnSpc>
              <a:spcBef>
                <a:spcPts val="738"/>
              </a:spcBef>
              <a:spcAft>
                <a:spcPct val="0"/>
              </a:spcAft>
            </a:pPr>
            <a:r>
              <a:rPr lang="en-US" dirty="0">
                <a:solidFill>
                  <a:srgbClr val="3333CC"/>
                </a:solidFill>
                <a:latin typeface="Courier New" charset="0"/>
                <a:ea typeface="Courier New Bold" charset="0"/>
                <a:cs typeface="Courier New Bold" charset="0"/>
                <a:sym typeface="Courier New" charset="0"/>
              </a:rPr>
              <a:t>	    |||   |   ||| |</a:t>
            </a:r>
          </a:p>
          <a:p>
            <a:pPr marL="342900" indent="-342900" defTabSz="914400" fontAlgn="base">
              <a:lnSpc>
                <a:spcPct val="50000"/>
              </a:lnSpc>
              <a:spcBef>
                <a:spcPts val="738"/>
              </a:spcBef>
              <a:spcAft>
                <a:spcPct val="0"/>
              </a:spcAft>
            </a:pPr>
            <a:r>
              <a:rPr lang="en-US" dirty="0">
                <a:solidFill>
                  <a:srgbClr val="3333CC"/>
                </a:solidFill>
                <a:latin typeface="Courier New Bold" charset="0"/>
                <a:ea typeface="Courier New Bold" charset="0"/>
                <a:cs typeface="Courier New Bold" charset="0"/>
                <a:sym typeface="Courier New Bold" charset="0"/>
              </a:rPr>
              <a:t>	</a:t>
            </a:r>
            <a:r>
              <a:rPr lang="en-US" dirty="0">
                <a:solidFill>
                  <a:srgbClr val="000000"/>
                </a:solidFill>
                <a:latin typeface="Courier New Bold" charset="0"/>
                <a:ea typeface="Courier New Bold" charset="0"/>
                <a:cs typeface="Courier New Bold" charset="0"/>
                <a:sym typeface="Courier New Bold" charset="0"/>
              </a:rPr>
              <a:t>---</a:t>
            </a:r>
            <a:r>
              <a:rPr lang="en-US" dirty="0">
                <a:solidFill>
                  <a:srgbClr val="000000"/>
                </a:solidFill>
                <a:latin typeface="Courier New" charset="0"/>
                <a:ea typeface="Courier New" charset="0"/>
                <a:cs typeface="Courier New" charset="0"/>
                <a:sym typeface="Courier New" charset="0"/>
              </a:rPr>
              <a:t>G</a:t>
            </a:r>
            <a:r>
              <a:rPr lang="en-US" dirty="0">
                <a:solidFill>
                  <a:srgbClr val="3333CC"/>
                </a:solidFill>
                <a:latin typeface="Courier New Bold" charset="0"/>
                <a:ea typeface="Courier New Bold" charset="0"/>
                <a:cs typeface="Courier New Bold" charset="0"/>
                <a:sym typeface="Courier New Bold" charset="0"/>
              </a:rPr>
              <a:t>GTT</a:t>
            </a:r>
            <a:r>
              <a:rPr lang="en-US" dirty="0">
                <a:solidFill>
                  <a:srgbClr val="000000"/>
                </a:solidFill>
                <a:latin typeface="Courier New" charset="0"/>
                <a:ea typeface="Courier New" charset="0"/>
                <a:cs typeface="Courier New" charset="0"/>
                <a:sym typeface="Courier New" charset="0"/>
              </a:rPr>
              <a:t>GA </a:t>
            </a:r>
            <a:r>
              <a:rPr lang="en-US" dirty="0">
                <a:solidFill>
                  <a:srgbClr val="3333CC"/>
                </a:solidFill>
                <a:latin typeface="Courier New Bold" charset="0"/>
                <a:ea typeface="Courier New Bold" charset="0"/>
                <a:cs typeface="Courier New Bold" charset="0"/>
                <a:sym typeface="Courier New Bold" charset="0"/>
              </a:rPr>
              <a:t>G</a:t>
            </a:r>
            <a:r>
              <a:rPr lang="en-US" dirty="0">
                <a:solidFill>
                  <a:srgbClr val="000000"/>
                </a:solidFill>
                <a:latin typeface="Courier New" charset="0"/>
                <a:ea typeface="Courier New" charset="0"/>
                <a:cs typeface="Courier New" charset="0"/>
                <a:sym typeface="Courier New" charset="0"/>
              </a:rPr>
              <a:t>---</a:t>
            </a:r>
            <a:r>
              <a:rPr lang="en-US" dirty="0">
                <a:solidFill>
                  <a:srgbClr val="3333CC"/>
                </a:solidFill>
                <a:latin typeface="Courier New Bold" charset="0"/>
                <a:ea typeface="Courier New Bold" charset="0"/>
                <a:cs typeface="Courier New Bold" charset="0"/>
                <a:sym typeface="Courier New Bold" charset="0"/>
              </a:rPr>
              <a:t>GTT</a:t>
            </a:r>
            <a:r>
              <a:rPr lang="en-US" dirty="0">
                <a:solidFill>
                  <a:srgbClr val="000000"/>
                </a:solidFill>
                <a:latin typeface="Courier New" charset="0"/>
                <a:ea typeface="Courier New" charset="0"/>
                <a:cs typeface="Courier New" charset="0"/>
                <a:sym typeface="Courier New" charset="0"/>
              </a:rPr>
              <a:t>-</a:t>
            </a:r>
            <a:r>
              <a:rPr lang="en-US" dirty="0">
                <a:solidFill>
                  <a:srgbClr val="3333CC"/>
                </a:solidFill>
                <a:latin typeface="Courier New Bold" charset="0"/>
                <a:ea typeface="Courier New Bold" charset="0"/>
                <a:cs typeface="Courier New Bold" charset="0"/>
                <a:sym typeface="Courier New Bold" charset="0"/>
              </a:rPr>
              <a:t>G</a:t>
            </a:r>
            <a:r>
              <a:rPr lang="en-US" dirty="0">
                <a:solidFill>
                  <a:srgbClr val="000000"/>
                </a:solidFill>
                <a:latin typeface="Courier New" charset="0"/>
                <a:ea typeface="Courier New" charset="0"/>
                <a:cs typeface="Courier New" charset="0"/>
                <a:sym typeface="Courier New" charset="0"/>
              </a:rPr>
              <a:t>A    -GGTTGA--</a:t>
            </a:r>
          </a:p>
          <a:p>
            <a:pPr marL="342900" indent="-342900" defTabSz="914400" fontAlgn="base">
              <a:lnSpc>
                <a:spcPct val="50000"/>
              </a:lnSpc>
              <a:spcBef>
                <a:spcPts val="738"/>
              </a:spcBef>
              <a:spcAft>
                <a:spcPct val="0"/>
              </a:spcAft>
            </a:pPr>
            <a:endParaRPr lang="en-US" dirty="0">
              <a:solidFill>
                <a:srgbClr val="000000"/>
              </a:solidFill>
              <a:latin typeface="Courier New" charset="0"/>
              <a:ea typeface="Courier New" charset="0"/>
              <a:cs typeface="Courier New" charset="0"/>
              <a:sym typeface="Courier New" charset="0"/>
            </a:endParaRPr>
          </a:p>
          <a:p>
            <a:pPr marL="342900" indent="-342900" defTabSz="914400" fontAlgn="base">
              <a:lnSpc>
                <a:spcPct val="50000"/>
              </a:lnSpc>
              <a:spcBef>
                <a:spcPts val="738"/>
              </a:spcBef>
              <a:spcAft>
                <a:spcPct val="0"/>
              </a:spcAft>
            </a:pPr>
            <a:r>
              <a:rPr lang="en-US" dirty="0">
                <a:solidFill>
                  <a:srgbClr val="3333CC"/>
                </a:solidFill>
                <a:latin typeface="Arial Bold" charset="0"/>
                <a:ea typeface="Arial Bold" charset="0"/>
                <a:cs typeface="Arial Bold" charset="0"/>
                <a:sym typeface="Arial Bold" charset="0"/>
              </a:rPr>
              <a:t>Similarity</a:t>
            </a:r>
            <a:r>
              <a:rPr lang="en-US" dirty="0">
                <a:solidFill>
                  <a:srgbClr val="000000"/>
                </a:solidFill>
                <a:latin typeface="Arial" charset="0"/>
                <a:ea typeface="Arial" charset="0"/>
                <a:cs typeface="Arial" charset="0"/>
                <a:sym typeface="Arial" charset="0"/>
              </a:rPr>
              <a:t>: (number of matching characters)</a:t>
            </a:r>
          </a:p>
          <a:p>
            <a:pPr marL="342900" indent="-342900" defTabSz="914400" fontAlgn="base">
              <a:lnSpc>
                <a:spcPct val="90000"/>
              </a:lnSpc>
              <a:spcBef>
                <a:spcPts val="738"/>
              </a:spcBef>
              <a:spcAft>
                <a:spcPct val="0"/>
              </a:spcAft>
            </a:pPr>
            <a:r>
              <a:rPr lang="en-US" dirty="0" smtClean="0">
                <a:solidFill>
                  <a:srgbClr val="000000"/>
                </a:solidFill>
                <a:latin typeface="Arial" charset="0"/>
                <a:ea typeface="Arial" charset="0"/>
                <a:cs typeface="Arial" charset="0"/>
                <a:sym typeface="Arial" charset="0"/>
              </a:rPr>
              <a:t>		3	</a:t>
            </a:r>
            <a:r>
              <a:rPr lang="en-US" dirty="0">
                <a:solidFill>
                  <a:srgbClr val="000000"/>
                </a:solidFill>
                <a:latin typeface="Arial" charset="0"/>
                <a:ea typeface="Arial" charset="0"/>
                <a:cs typeface="Arial" charset="0"/>
                <a:sym typeface="Arial" charset="0"/>
              </a:rPr>
              <a:t> </a:t>
            </a:r>
            <a:r>
              <a:rPr lang="en-US" dirty="0" smtClean="0">
                <a:solidFill>
                  <a:srgbClr val="000000"/>
                </a:solidFill>
                <a:latin typeface="Arial" charset="0"/>
                <a:ea typeface="Arial" charset="0"/>
                <a:cs typeface="Arial" charset="0"/>
                <a:sym typeface="Arial" charset="0"/>
              </a:rPr>
              <a:t>        5                         </a:t>
            </a:r>
            <a:r>
              <a:rPr lang="en-US" dirty="0">
                <a:solidFill>
                  <a:srgbClr val="000000"/>
                </a:solidFill>
                <a:latin typeface="Arial" charset="0"/>
                <a:ea typeface="Arial" charset="0"/>
                <a:cs typeface="Arial" charset="0"/>
                <a:sym typeface="Arial" charset="0"/>
              </a:rPr>
              <a:t>0</a:t>
            </a:r>
          </a:p>
          <a:p>
            <a:pPr marL="342900" indent="-342900" defTabSz="914400" fontAlgn="base">
              <a:lnSpc>
                <a:spcPct val="90000"/>
              </a:lnSpc>
              <a:spcBef>
                <a:spcPts val="738"/>
              </a:spcBef>
              <a:spcAft>
                <a:spcPct val="0"/>
              </a:spcAft>
            </a:pPr>
            <a:r>
              <a:rPr lang="en-US" dirty="0">
                <a:solidFill>
                  <a:srgbClr val="000000"/>
                </a:solidFill>
                <a:latin typeface="Arial" charset="0"/>
                <a:ea typeface="Arial" charset="0"/>
                <a:cs typeface="Arial" charset="0"/>
                <a:sym typeface="Arial" charset="0"/>
              </a:rPr>
              <a:t>or by analogy: </a:t>
            </a:r>
            <a:r>
              <a:rPr lang="en-US" dirty="0">
                <a:solidFill>
                  <a:srgbClr val="3333CC"/>
                </a:solidFill>
                <a:latin typeface="Arial Bold" charset="0"/>
                <a:ea typeface="Arial Bold" charset="0"/>
                <a:cs typeface="Arial Bold" charset="0"/>
                <a:sym typeface="Arial Bold" charset="0"/>
              </a:rPr>
              <a:t>distance </a:t>
            </a:r>
            <a:r>
              <a:rPr lang="en-US" dirty="0">
                <a:solidFill>
                  <a:srgbClr val="000000"/>
                </a:solidFill>
                <a:latin typeface="Arial" charset="0"/>
                <a:ea typeface="Arial" charset="0"/>
                <a:cs typeface="Arial" charset="0"/>
                <a:sym typeface="Arial" charset="0"/>
              </a:rPr>
              <a:t>(number of non-matching characters</a:t>
            </a:r>
            <a:r>
              <a:rPr lang="en-US" dirty="0" smtClean="0">
                <a:solidFill>
                  <a:srgbClr val="000000"/>
                </a:solidFill>
                <a:latin typeface="Arial" charset="0"/>
                <a:ea typeface="Arial" charset="0"/>
                <a:cs typeface="Arial" charset="0"/>
                <a:sym typeface="Arial" charset="0"/>
              </a:rPr>
              <a:t>)</a:t>
            </a:r>
            <a:endParaRPr lang="en-US" dirty="0">
              <a:solidFill>
                <a:srgbClr val="000000"/>
              </a:solidFill>
              <a:latin typeface="Arial" charset="0"/>
              <a:ea typeface="Arial" charset="0"/>
              <a:cs typeface="Arial" charset="0"/>
              <a:sym typeface="Arial" charset="0"/>
            </a:endParaRPr>
          </a:p>
          <a:p>
            <a:pPr marL="342900" indent="-342900" defTabSz="914400" fontAlgn="base">
              <a:lnSpc>
                <a:spcPct val="90000"/>
              </a:lnSpc>
              <a:spcBef>
                <a:spcPts val="738"/>
              </a:spcBef>
              <a:spcAft>
                <a:spcPct val="0"/>
              </a:spcAft>
            </a:pPr>
            <a:r>
              <a:rPr lang="en-US" dirty="0">
                <a:solidFill>
                  <a:srgbClr val="000000"/>
                </a:solidFill>
                <a:latin typeface="Arial" charset="0"/>
                <a:ea typeface="Arial" charset="0"/>
                <a:cs typeface="Arial" charset="0"/>
                <a:sym typeface="Arial" charset="0"/>
              </a:rPr>
              <a:t>     </a:t>
            </a:r>
            <a:r>
              <a:rPr lang="en-US" dirty="0" smtClean="0">
                <a:solidFill>
                  <a:srgbClr val="000000"/>
                </a:solidFill>
                <a:latin typeface="Arial" charset="0"/>
                <a:ea typeface="Arial" charset="0"/>
                <a:cs typeface="Arial" charset="0"/>
                <a:sym typeface="Arial" charset="0"/>
              </a:rPr>
              <a:t>         6                      5                         </a:t>
            </a:r>
            <a:r>
              <a:rPr lang="en-US" dirty="0">
                <a:solidFill>
                  <a:srgbClr val="000000"/>
                </a:solidFill>
                <a:latin typeface="Arial" charset="0"/>
                <a:ea typeface="Arial" charset="0"/>
                <a:cs typeface="Arial" charset="0"/>
                <a:sym typeface="Arial" charset="0"/>
              </a:rPr>
              <a:t>9</a:t>
            </a:r>
          </a:p>
        </p:txBody>
      </p:sp>
    </p:spTree>
    <p:extLst>
      <p:ext uri="{BB962C8B-B14F-4D97-AF65-F5344CB8AC3E}">
        <p14:creationId xmlns:p14="http://schemas.microsoft.com/office/powerpoint/2010/main" val="10673559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Sequenzbasierte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Bioinformatik</a:t>
            </a:r>
            <a:endParaRPr lang="en-US" sz="3200" b="1" dirty="0" smtClean="0">
              <a:solidFill>
                <a:prstClr val="white"/>
              </a:solidFill>
              <a:latin typeface="Helvetica Neue"/>
              <a:ea typeface="ＭＳ Ｐゴシック" charset="0"/>
              <a:cs typeface="Helvetica Neue"/>
            </a:endParaRPr>
          </a:p>
        </p:txBody>
      </p:sp>
      <p:sp>
        <p:nvSpPr>
          <p:cNvPr id="7" name="Content Placeholder 2"/>
          <p:cNvSpPr>
            <a:spLocks noGrp="1"/>
          </p:cNvSpPr>
          <p:nvPr>
            <p:ph sz="quarter" idx="1"/>
          </p:nvPr>
        </p:nvSpPr>
        <p:spPr>
          <a:xfrm>
            <a:off x="102869" y="1659169"/>
            <a:ext cx="8642350" cy="562783"/>
          </a:xfrm>
        </p:spPr>
        <p:txBody>
          <a:bodyPr/>
          <a:lstStyle/>
          <a:p>
            <a:pPr marL="0" indent="0">
              <a:buNone/>
            </a:pPr>
            <a:r>
              <a:rPr lang="hr-BA" sz="2400" dirty="0" smtClean="0">
                <a:latin typeface="Helvetica Neue"/>
                <a:cs typeface="Helvetica Neue"/>
              </a:rPr>
              <a:t>Evolution =&gt; Erstellung phylogenetischer Bäume</a:t>
            </a:r>
            <a:endParaRPr lang="hr-BA" sz="2400" dirty="0">
              <a:latin typeface="Helvetica Neue"/>
              <a:cs typeface="Helvetica Neue"/>
            </a:endParaRPr>
          </a:p>
        </p:txBody>
      </p:sp>
      <p:pic>
        <p:nvPicPr>
          <p:cNvPr id="8" name="Picture 2" descr="http://www.clarifyingchristianity.com/images/philotr1.gif"/>
          <p:cNvPicPr>
            <a:picLocks noChangeAspect="1" noChangeArrowheads="1"/>
          </p:cNvPicPr>
          <p:nvPr/>
        </p:nvPicPr>
        <p:blipFill>
          <a:blip r:embed="rId4"/>
          <a:srcRect/>
          <a:stretch>
            <a:fillRect/>
          </a:stretch>
        </p:blipFill>
        <p:spPr bwMode="auto">
          <a:xfrm>
            <a:off x="2889769" y="2143116"/>
            <a:ext cx="3003820" cy="3864787"/>
          </a:xfrm>
          <a:prstGeom prst="rect">
            <a:avLst/>
          </a:prstGeom>
          <a:noFill/>
        </p:spPr>
      </p:pic>
    </p:spTree>
    <p:extLst>
      <p:ext uri="{BB962C8B-B14F-4D97-AF65-F5344CB8AC3E}">
        <p14:creationId xmlns:p14="http://schemas.microsoft.com/office/powerpoint/2010/main" val="352845887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Strukturelle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Bioinformatik</a:t>
            </a:r>
            <a:endParaRPr lang="en-US" sz="3200" b="1" dirty="0" smtClean="0">
              <a:solidFill>
                <a:prstClr val="white"/>
              </a:solidFill>
              <a:latin typeface="Helvetica Neue"/>
              <a:ea typeface="ＭＳ Ｐゴシック" charset="0"/>
              <a:cs typeface="Helvetica Neue"/>
            </a:endParaRPr>
          </a:p>
        </p:txBody>
      </p:sp>
      <p:sp>
        <p:nvSpPr>
          <p:cNvPr id="8" name="Rectangle 2"/>
          <p:cNvSpPr>
            <a:spLocks/>
          </p:cNvSpPr>
          <p:nvPr/>
        </p:nvSpPr>
        <p:spPr bwMode="auto">
          <a:xfrm>
            <a:off x="281913" y="5592117"/>
            <a:ext cx="3084090" cy="48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defTabSz="914400" fontAlgn="base">
              <a:lnSpc>
                <a:spcPct val="130000"/>
              </a:lnSpc>
              <a:spcBef>
                <a:spcPts val="738"/>
              </a:spcBef>
              <a:spcAft>
                <a:spcPct val="0"/>
              </a:spcAft>
              <a:buSzPct val="100000"/>
            </a:pPr>
            <a:r>
              <a:rPr lang="en-US" sz="2000" dirty="0" smtClean="0">
                <a:solidFill>
                  <a:srgbClr val="000000"/>
                </a:solidFill>
                <a:latin typeface="Helvetica Neue"/>
                <a:ea typeface="ＭＳ Ｐゴシック" charset="0"/>
                <a:cs typeface="Helvetica Neue"/>
                <a:sym typeface="Gill Sans" charset="0"/>
              </a:rPr>
              <a:t>Und </a:t>
            </a:r>
            <a:r>
              <a:rPr lang="en-US" sz="2000" dirty="0" err="1" smtClean="0">
                <a:solidFill>
                  <a:srgbClr val="000000"/>
                </a:solidFill>
                <a:latin typeface="Helvetica Neue"/>
                <a:ea typeface="ＭＳ Ｐゴシック" charset="0"/>
                <a:cs typeface="Helvetica Neue"/>
                <a:sym typeface="Gill Sans" charset="0"/>
              </a:rPr>
              <a:t>Strukturdatenbanken</a:t>
            </a:r>
            <a:r>
              <a:rPr lang="en-US" sz="2000" dirty="0" smtClean="0">
                <a:solidFill>
                  <a:srgbClr val="000000"/>
                </a:solidFill>
                <a:latin typeface="Helvetica Neue"/>
                <a:ea typeface="ＭＳ Ｐゴシック" charset="0"/>
                <a:cs typeface="Helvetica Neue"/>
                <a:sym typeface="Gill Sans" charset="0"/>
              </a:rPr>
              <a:t>!</a:t>
            </a:r>
          </a:p>
        </p:txBody>
      </p:sp>
      <p:pic>
        <p:nvPicPr>
          <p:cNvPr id="9" name="Picture 6" descr="http://www.healthinitiative.org/IMAGES/virus_big.jpg"/>
          <p:cNvPicPr>
            <a:picLocks noChangeAspect="1" noChangeArrowheads="1"/>
          </p:cNvPicPr>
          <p:nvPr/>
        </p:nvPicPr>
        <p:blipFill>
          <a:blip r:embed="rId4"/>
          <a:srcRect/>
          <a:stretch>
            <a:fillRect/>
          </a:stretch>
        </p:blipFill>
        <p:spPr bwMode="auto">
          <a:xfrm>
            <a:off x="484998" y="2774024"/>
            <a:ext cx="1919124" cy="18466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4" descr="Calcium-binding protein molecule"/>
          <p:cNvPicPr>
            <a:picLocks noChangeAspect="1" noChangeArrowheads="1"/>
          </p:cNvPicPr>
          <p:nvPr/>
        </p:nvPicPr>
        <p:blipFill>
          <a:blip r:embed="rId5"/>
          <a:srcRect/>
          <a:stretch>
            <a:fillRect/>
          </a:stretch>
        </p:blipFill>
        <p:spPr bwMode="auto">
          <a:xfrm>
            <a:off x="2494233" y="2774025"/>
            <a:ext cx="1846614" cy="18466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60115" y="2774025"/>
            <a:ext cx="2291088" cy="186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rrowheads="1"/>
          </p:cNvPicPr>
          <p:nvPr/>
        </p:nvPicPr>
        <p:blipFill>
          <a:blip r:embed="rId7">
            <a:extLst>
              <a:ext uri="{28A0092B-C50C-407E-A947-70E740481C1C}">
                <a14:useLocalDpi xmlns:a14="http://schemas.microsoft.com/office/drawing/2010/main" val="0"/>
              </a:ext>
            </a:extLst>
          </a:blip>
          <a:srcRect r="8266"/>
          <a:stretch>
            <a:fillRect/>
          </a:stretch>
        </p:blipFill>
        <p:spPr bwMode="auto">
          <a:xfrm>
            <a:off x="4464311" y="2774025"/>
            <a:ext cx="2008605" cy="18466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feld 5"/>
          <p:cNvSpPr txBox="1"/>
          <p:nvPr/>
        </p:nvSpPr>
        <p:spPr>
          <a:xfrm>
            <a:off x="6713825" y="1797221"/>
            <a:ext cx="2137378" cy="877163"/>
          </a:xfrm>
          <a:prstGeom prst="rect">
            <a:avLst/>
          </a:prstGeom>
          <a:noFill/>
        </p:spPr>
        <p:txBody>
          <a:bodyPr wrap="square" rtlCol="0">
            <a:spAutoFit/>
          </a:bodyPr>
          <a:lstStyle/>
          <a:p>
            <a:pPr defTabSz="914400" fontAlgn="base">
              <a:lnSpc>
                <a:spcPct val="130000"/>
              </a:lnSpc>
              <a:spcBef>
                <a:spcPts val="738"/>
              </a:spcBef>
              <a:spcAft>
                <a:spcPct val="0"/>
              </a:spcAft>
              <a:buSzPct val="100000"/>
            </a:pPr>
            <a:r>
              <a:rPr lang="en-US" sz="2000" dirty="0" err="1">
                <a:solidFill>
                  <a:srgbClr val="000000"/>
                </a:solidFill>
                <a:latin typeface="Helvetica Neue"/>
                <a:ea typeface="ＭＳ Ｐゴシック" charset="0"/>
                <a:cs typeface="Helvetica Neue"/>
                <a:sym typeface="Gill Sans" charset="0"/>
              </a:rPr>
              <a:t>Visualisierung</a:t>
            </a:r>
            <a:r>
              <a:rPr lang="en-US" sz="2000" dirty="0">
                <a:solidFill>
                  <a:srgbClr val="000000"/>
                </a:solidFill>
                <a:latin typeface="Helvetica Neue"/>
                <a:ea typeface="ＭＳ Ｐゴシック" charset="0"/>
                <a:cs typeface="Helvetica Neue"/>
                <a:sym typeface="Gill Sans" charset="0"/>
              </a:rPr>
              <a:t> von </a:t>
            </a:r>
            <a:r>
              <a:rPr lang="en-US" sz="2000" dirty="0" err="1">
                <a:solidFill>
                  <a:srgbClr val="000000"/>
                </a:solidFill>
                <a:latin typeface="Helvetica Neue"/>
                <a:ea typeface="ＭＳ Ｐゴシック" charset="0"/>
                <a:cs typeface="Helvetica Neue"/>
                <a:sym typeface="Gill Sans" charset="0"/>
              </a:rPr>
              <a:t>Strukturen</a:t>
            </a:r>
            <a:endParaRPr lang="en-US" sz="2000" dirty="0">
              <a:solidFill>
                <a:srgbClr val="000000"/>
              </a:solidFill>
              <a:latin typeface="Helvetica Neue"/>
              <a:ea typeface="ＭＳ Ｐゴシック" charset="0"/>
              <a:cs typeface="Helvetica Neue"/>
              <a:sym typeface="Gill Sans" charset="0"/>
            </a:endParaRPr>
          </a:p>
        </p:txBody>
      </p:sp>
      <p:sp>
        <p:nvSpPr>
          <p:cNvPr id="7" name="Rechteck 6"/>
          <p:cNvSpPr/>
          <p:nvPr/>
        </p:nvSpPr>
        <p:spPr>
          <a:xfrm>
            <a:off x="4605367" y="1702580"/>
            <a:ext cx="1666837" cy="971804"/>
          </a:xfrm>
          <a:prstGeom prst="rect">
            <a:avLst/>
          </a:prstGeom>
        </p:spPr>
        <p:txBody>
          <a:bodyPr wrap="none">
            <a:spAutoFit/>
          </a:bodyPr>
          <a:lstStyle/>
          <a:p>
            <a:pPr defTabSz="914400" fontAlgn="base">
              <a:lnSpc>
                <a:spcPct val="130000"/>
              </a:lnSpc>
              <a:spcBef>
                <a:spcPts val="738"/>
              </a:spcBef>
              <a:spcAft>
                <a:spcPct val="0"/>
              </a:spcAft>
              <a:buSzPct val="100000"/>
            </a:pPr>
            <a:r>
              <a:rPr lang="en-US" sz="2000" dirty="0" err="1" smtClean="0">
                <a:solidFill>
                  <a:srgbClr val="000000"/>
                </a:solidFill>
                <a:latin typeface="Helvetica Neue"/>
                <a:ea typeface="ＭＳ Ｐゴシック" charset="0"/>
                <a:cs typeface="Helvetica Neue"/>
                <a:sym typeface="Gill Sans" charset="0"/>
              </a:rPr>
              <a:t>Homologie</a:t>
            </a:r>
            <a:r>
              <a:rPr lang="en-US" sz="2000" dirty="0" smtClean="0">
                <a:solidFill>
                  <a:srgbClr val="000000"/>
                </a:solidFill>
                <a:latin typeface="Helvetica Neue"/>
                <a:ea typeface="ＭＳ Ｐゴシック" charset="0"/>
                <a:cs typeface="Helvetica Neue"/>
                <a:sym typeface="Gill Sans" charset="0"/>
              </a:rPr>
              <a:t>-</a:t>
            </a:r>
          </a:p>
          <a:p>
            <a:pPr defTabSz="914400" fontAlgn="base">
              <a:lnSpc>
                <a:spcPct val="130000"/>
              </a:lnSpc>
              <a:spcBef>
                <a:spcPts val="738"/>
              </a:spcBef>
              <a:spcAft>
                <a:spcPct val="0"/>
              </a:spcAft>
              <a:buSzPct val="100000"/>
            </a:pPr>
            <a:r>
              <a:rPr lang="en-US" sz="2000" dirty="0" err="1" smtClean="0">
                <a:solidFill>
                  <a:srgbClr val="000000"/>
                </a:solidFill>
                <a:latin typeface="Helvetica Neue"/>
                <a:ea typeface="ＭＳ Ｐゴシック" charset="0"/>
                <a:cs typeface="Helvetica Neue"/>
                <a:sym typeface="Gill Sans" charset="0"/>
              </a:rPr>
              <a:t>modellierung</a:t>
            </a:r>
            <a:endParaRPr lang="en-US" sz="2000" dirty="0">
              <a:solidFill>
                <a:srgbClr val="000000"/>
              </a:solidFill>
              <a:latin typeface="Helvetica Neue"/>
              <a:ea typeface="ＭＳ Ｐゴシック" charset="0"/>
              <a:cs typeface="Helvetica Neue"/>
              <a:sym typeface="Gill Sans" charset="0"/>
            </a:endParaRPr>
          </a:p>
        </p:txBody>
      </p:sp>
      <p:sp>
        <p:nvSpPr>
          <p:cNvPr id="14" name="Rechteck 13"/>
          <p:cNvSpPr/>
          <p:nvPr/>
        </p:nvSpPr>
        <p:spPr>
          <a:xfrm>
            <a:off x="2575762" y="2152401"/>
            <a:ext cx="1676327" cy="477054"/>
          </a:xfrm>
          <a:prstGeom prst="rect">
            <a:avLst/>
          </a:prstGeom>
        </p:spPr>
        <p:txBody>
          <a:bodyPr wrap="none">
            <a:spAutoFit/>
          </a:bodyPr>
          <a:lstStyle/>
          <a:p>
            <a:pPr defTabSz="914400" fontAlgn="base">
              <a:lnSpc>
                <a:spcPct val="130000"/>
              </a:lnSpc>
              <a:spcBef>
                <a:spcPts val="738"/>
              </a:spcBef>
              <a:spcAft>
                <a:spcPct val="0"/>
              </a:spcAft>
              <a:buSzPct val="100000"/>
            </a:pPr>
            <a:r>
              <a:rPr lang="en-US" sz="2000" dirty="0" err="1" smtClean="0">
                <a:latin typeface="Helvetica Neue"/>
                <a:cs typeface="Helvetica Neue"/>
              </a:rPr>
              <a:t>Interaktionen</a:t>
            </a:r>
            <a:endParaRPr lang="en-US" sz="2000" dirty="0">
              <a:solidFill>
                <a:srgbClr val="000000"/>
              </a:solidFill>
              <a:latin typeface="Helvetica Neue"/>
              <a:ea typeface="ＭＳ Ｐゴシック" charset="0"/>
              <a:cs typeface="Helvetica Neue"/>
              <a:sym typeface="Gill Sans" charset="0"/>
            </a:endParaRPr>
          </a:p>
        </p:txBody>
      </p:sp>
      <p:sp>
        <p:nvSpPr>
          <p:cNvPr id="16" name="Textfeld 15"/>
          <p:cNvSpPr txBox="1"/>
          <p:nvPr/>
        </p:nvSpPr>
        <p:spPr>
          <a:xfrm>
            <a:off x="691018" y="1944652"/>
            <a:ext cx="1377284" cy="707886"/>
          </a:xfrm>
          <a:prstGeom prst="rect">
            <a:avLst/>
          </a:prstGeom>
          <a:noFill/>
        </p:spPr>
        <p:txBody>
          <a:bodyPr wrap="none" rtlCol="0">
            <a:spAutoFit/>
          </a:bodyPr>
          <a:lstStyle/>
          <a:p>
            <a:r>
              <a:rPr lang="en-US" sz="2000" dirty="0" err="1" smtClean="0">
                <a:latin typeface="Helvetica Neue"/>
                <a:cs typeface="Helvetica Neue"/>
              </a:rPr>
              <a:t>Komplexe</a:t>
            </a:r>
            <a:r>
              <a:rPr lang="en-US" sz="2000" dirty="0" smtClean="0">
                <a:latin typeface="Helvetica Neue"/>
                <a:cs typeface="Helvetica Neue"/>
              </a:rPr>
              <a:t> </a:t>
            </a:r>
          </a:p>
          <a:p>
            <a:r>
              <a:rPr lang="en-US" sz="2000" dirty="0" err="1" smtClean="0">
                <a:latin typeface="Helvetica Neue"/>
                <a:cs typeface="Helvetica Neue"/>
              </a:rPr>
              <a:t>Strukturen</a:t>
            </a:r>
            <a:r>
              <a:rPr lang="en-US" sz="2000" dirty="0" smtClean="0">
                <a:latin typeface="Helvetica Neue"/>
                <a:cs typeface="Helvetica Neue"/>
              </a:rPr>
              <a:t> </a:t>
            </a:r>
            <a:endParaRPr lang="de-DE" sz="2000" dirty="0"/>
          </a:p>
        </p:txBody>
      </p:sp>
      <p:sp>
        <p:nvSpPr>
          <p:cNvPr id="17" name="Content Placeholder 2"/>
          <p:cNvSpPr>
            <a:spLocks noGrp="1"/>
          </p:cNvSpPr>
          <p:nvPr>
            <p:ph sz="quarter" idx="1"/>
          </p:nvPr>
        </p:nvSpPr>
        <p:spPr>
          <a:xfrm>
            <a:off x="281913" y="4510241"/>
            <a:ext cx="1377285" cy="480830"/>
          </a:xfrm>
        </p:spPr>
        <p:txBody>
          <a:bodyPr/>
          <a:lstStyle/>
          <a:p>
            <a:pPr>
              <a:buNone/>
            </a:pPr>
            <a:r>
              <a:rPr lang="hr-BA" dirty="0" smtClean="0"/>
              <a:t>   </a:t>
            </a:r>
            <a:r>
              <a:rPr lang="hr-BA" sz="1400" dirty="0" smtClean="0">
                <a:latin typeface="Helvetica Neue"/>
                <a:cs typeface="Helvetica Neue"/>
              </a:rPr>
              <a:t>HIV Struktur</a:t>
            </a:r>
            <a:endParaRPr lang="hr-BA" sz="1400" dirty="0" smtClean="0"/>
          </a:p>
          <a:p>
            <a:endParaRPr lang="hr-BA" dirty="0" smtClean="0"/>
          </a:p>
          <a:p>
            <a:endParaRPr lang="hr-BA" dirty="0" smtClean="0"/>
          </a:p>
          <a:p>
            <a:endParaRPr lang="hr-BA" dirty="0" smtClean="0"/>
          </a:p>
          <a:p>
            <a:endParaRPr lang="hr-BA" dirty="0" smtClean="0"/>
          </a:p>
          <a:p>
            <a:endParaRPr lang="hr-BA" dirty="0" smtClean="0"/>
          </a:p>
          <a:p>
            <a:endParaRPr lang="hr-BA" dirty="0"/>
          </a:p>
        </p:txBody>
      </p:sp>
      <p:sp>
        <p:nvSpPr>
          <p:cNvPr id="18" name="Rechteck 17"/>
          <p:cNvSpPr/>
          <p:nvPr/>
        </p:nvSpPr>
        <p:spPr>
          <a:xfrm>
            <a:off x="2533393" y="4621739"/>
            <a:ext cx="1807454" cy="738664"/>
          </a:xfrm>
          <a:prstGeom prst="rect">
            <a:avLst/>
          </a:prstGeom>
        </p:spPr>
        <p:txBody>
          <a:bodyPr wrap="square">
            <a:spAutoFit/>
          </a:bodyPr>
          <a:lstStyle/>
          <a:p>
            <a:pPr>
              <a:buNone/>
            </a:pPr>
            <a:r>
              <a:rPr lang="hr-BA" sz="1400" dirty="0" smtClean="0">
                <a:latin typeface="Helvetica Neue"/>
                <a:cs typeface="Helvetica Neue"/>
              </a:rPr>
              <a:t>Anbindung von  </a:t>
            </a:r>
          </a:p>
          <a:p>
            <a:r>
              <a:rPr lang="hr-BA" sz="1400" dirty="0" smtClean="0">
                <a:latin typeface="Helvetica Neue"/>
                <a:cs typeface="Helvetica Neue"/>
              </a:rPr>
              <a:t>Calmodulin bei der                                          Muskelkontraktion</a:t>
            </a:r>
          </a:p>
        </p:txBody>
      </p:sp>
    </p:spTree>
    <p:extLst>
      <p:ext uri="{BB962C8B-B14F-4D97-AF65-F5344CB8AC3E}">
        <p14:creationId xmlns:p14="http://schemas.microsoft.com/office/powerpoint/2010/main" val="12389828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Zusammenfassung</a:t>
            </a:r>
            <a:endParaRPr lang="en-US" sz="3200" b="1" dirty="0" smtClean="0">
              <a:solidFill>
                <a:prstClr val="white"/>
              </a:solidFill>
              <a:latin typeface="Helvetica Neue"/>
              <a:ea typeface="ＭＳ Ｐゴシック" charset="0"/>
              <a:cs typeface="Helvetica Neue"/>
            </a:endParaRPr>
          </a:p>
        </p:txBody>
      </p:sp>
      <p:sp>
        <p:nvSpPr>
          <p:cNvPr id="6" name="Rectangle 2"/>
          <p:cNvSpPr>
            <a:spLocks/>
          </p:cNvSpPr>
          <p:nvPr/>
        </p:nvSpPr>
        <p:spPr bwMode="auto">
          <a:xfrm>
            <a:off x="220663" y="2243024"/>
            <a:ext cx="8485187" cy="3144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39" bIns="0"/>
          <a:lstStyle/>
          <a:p>
            <a:pPr marL="342900" indent="-342900" defTabSz="914400" fontAlgn="base">
              <a:lnSpc>
                <a:spcPct val="90000"/>
              </a:lnSpc>
              <a:spcBef>
                <a:spcPts val="738"/>
              </a:spcBef>
              <a:spcAft>
                <a:spcPct val="0"/>
              </a:spcAft>
              <a:buSzPct val="100000"/>
              <a:buFont typeface="Gill Sans" charset="0"/>
              <a:buChar char="•"/>
            </a:pPr>
            <a:r>
              <a:rPr lang="de-DE" sz="2000" dirty="0" smtClean="0">
                <a:solidFill>
                  <a:srgbClr val="000000"/>
                </a:solidFill>
                <a:latin typeface="Helvetica Neue"/>
                <a:ea typeface="ＭＳ Ｐゴシック" charset="0"/>
                <a:cs typeface="Helvetica Neue"/>
                <a:sym typeface="Gill Sans" charset="0"/>
              </a:rPr>
              <a:t>Die Bioinformatik befasst sich mit Ansätzen aus der Informatik, Mathematik und Statistik um biologische Fragen zu lösen</a:t>
            </a:r>
          </a:p>
          <a:p>
            <a:pPr marL="342900" indent="-342900" defTabSz="914400" fontAlgn="base">
              <a:lnSpc>
                <a:spcPct val="90000"/>
              </a:lnSpc>
              <a:spcBef>
                <a:spcPts val="738"/>
              </a:spcBef>
              <a:spcAft>
                <a:spcPct val="0"/>
              </a:spcAft>
              <a:buSzPct val="100000"/>
              <a:buFont typeface="Gill Sans" charset="0"/>
              <a:buChar char="•"/>
            </a:pPr>
            <a:r>
              <a:rPr lang="de-DE" sz="2000" dirty="0" smtClean="0">
                <a:solidFill>
                  <a:srgbClr val="000000"/>
                </a:solidFill>
                <a:latin typeface="Helvetica Neue"/>
                <a:ea typeface="ＭＳ Ｐゴシック" charset="0"/>
                <a:cs typeface="Helvetica Neue"/>
                <a:sym typeface="Gill Sans" charset="0"/>
              </a:rPr>
              <a:t>Standardfragen der Bioinformatik:</a:t>
            </a:r>
          </a:p>
          <a:p>
            <a:pPr marL="1257300" lvl="2" indent="-342900" defTabSz="914400" fontAlgn="base">
              <a:lnSpc>
                <a:spcPct val="90000"/>
              </a:lnSpc>
              <a:spcBef>
                <a:spcPts val="738"/>
              </a:spcBef>
              <a:spcAft>
                <a:spcPct val="0"/>
              </a:spcAft>
              <a:buSzPct val="100000"/>
              <a:buFontTx/>
              <a:buChar char="-"/>
            </a:pPr>
            <a:r>
              <a:rPr lang="de-DE" sz="2000" dirty="0" smtClean="0">
                <a:solidFill>
                  <a:srgbClr val="000000"/>
                </a:solidFill>
                <a:latin typeface="Helvetica Neue"/>
                <a:ea typeface="ＭＳ Ｐゴシック" charset="0"/>
                <a:cs typeface="Helvetica Neue"/>
                <a:sym typeface="Gill Sans" charset="0"/>
              </a:rPr>
              <a:t>Ähnelt eine neu bestimmte Sequenz einer bereits bekannten Sequenz ?</a:t>
            </a:r>
          </a:p>
          <a:p>
            <a:pPr marL="1257300" lvl="2" indent="-342900" defTabSz="914400" fontAlgn="base">
              <a:lnSpc>
                <a:spcPct val="90000"/>
              </a:lnSpc>
              <a:spcBef>
                <a:spcPts val="738"/>
              </a:spcBef>
              <a:spcAft>
                <a:spcPct val="0"/>
              </a:spcAft>
              <a:buSzPct val="100000"/>
              <a:buFontTx/>
              <a:buChar char="-"/>
            </a:pPr>
            <a:r>
              <a:rPr lang="de-DE" sz="2000" dirty="0" smtClean="0">
                <a:solidFill>
                  <a:srgbClr val="000000"/>
                </a:solidFill>
                <a:latin typeface="Helvetica Neue"/>
                <a:ea typeface="ＭＳ Ｐゴシック" charset="0"/>
                <a:cs typeface="Helvetica Neue"/>
                <a:sym typeface="Gill Sans" charset="0"/>
              </a:rPr>
              <a:t>Welche Gene sind unter welchen Rahmenbedingungen gleichzeitig aktiv ?</a:t>
            </a:r>
          </a:p>
          <a:p>
            <a:pPr marL="1257300" lvl="2" indent="-342900" defTabSz="914400" fontAlgn="base">
              <a:lnSpc>
                <a:spcPct val="90000"/>
              </a:lnSpc>
              <a:spcBef>
                <a:spcPts val="738"/>
              </a:spcBef>
              <a:spcAft>
                <a:spcPct val="0"/>
              </a:spcAft>
              <a:buSzPct val="100000"/>
              <a:buFontTx/>
              <a:buChar char="-"/>
            </a:pPr>
            <a:r>
              <a:rPr lang="de-DE" sz="2000" dirty="0" smtClean="0">
                <a:solidFill>
                  <a:srgbClr val="000000"/>
                </a:solidFill>
                <a:latin typeface="Helvetica Neue"/>
                <a:ea typeface="ＭＳ Ｐゴシック" charset="0"/>
                <a:cs typeface="Helvetica Neue"/>
                <a:sym typeface="Gill Sans" charset="0"/>
              </a:rPr>
              <a:t>Welche Teile eines Proteins sind geordnet ?</a:t>
            </a:r>
          </a:p>
          <a:p>
            <a:pPr marL="342900" indent="-342900" defTabSz="914400" fontAlgn="base">
              <a:lnSpc>
                <a:spcPct val="90000"/>
              </a:lnSpc>
              <a:spcBef>
                <a:spcPts val="738"/>
              </a:spcBef>
              <a:spcAft>
                <a:spcPct val="0"/>
              </a:spcAft>
            </a:pPr>
            <a:r>
              <a:rPr lang="de-DE" sz="2000" dirty="0" smtClean="0">
                <a:solidFill>
                  <a:srgbClr val="000000"/>
                </a:solidFill>
                <a:latin typeface="Helvetica Neue"/>
                <a:ea typeface="ＭＳ Ｐゴシック" charset="0"/>
                <a:cs typeface="Helvetica Neue"/>
                <a:sym typeface="Gill Sans" charset="0"/>
              </a:rPr>
              <a:t>Die Bioinformatik ist für die moderne Biologie </a:t>
            </a:r>
            <a:r>
              <a:rPr lang="de-DE" sz="3200" dirty="0" smtClean="0">
                <a:solidFill>
                  <a:srgbClr val="000000"/>
                </a:solidFill>
                <a:latin typeface="Gill Sans" charset="0"/>
                <a:ea typeface="ＭＳ Ｐゴシック" charset="0"/>
                <a:cs typeface="ヒラギノ角ゴ ProN W3" charset="0"/>
                <a:sym typeface="Gill Sans" charset="0"/>
              </a:rPr>
              <a:t>unersetzlich.</a:t>
            </a:r>
          </a:p>
          <a:p>
            <a:pPr marL="342900" indent="-342900" defTabSz="914400" fontAlgn="base">
              <a:lnSpc>
                <a:spcPct val="90000"/>
              </a:lnSpc>
              <a:spcBef>
                <a:spcPts val="738"/>
              </a:spcBef>
              <a:spcAft>
                <a:spcPct val="0"/>
              </a:spcAft>
            </a:pPr>
            <a:endParaRPr lang="en-US" sz="3200" dirty="0">
              <a:solidFill>
                <a:srgbClr val="000000"/>
              </a:solidFill>
              <a:latin typeface="Gill Sans" charset="0"/>
              <a:ea typeface="ＭＳ Ｐゴシック" charset="0"/>
              <a:cs typeface="ヒラギノ角ゴ ProN W3" charset="0"/>
              <a:sym typeface="Gill Sans" charset="0"/>
            </a:endParaRPr>
          </a:p>
          <a:p>
            <a:pPr marL="342900" indent="-342900" defTabSz="914400" fontAlgn="base">
              <a:lnSpc>
                <a:spcPct val="90000"/>
              </a:lnSpc>
              <a:spcBef>
                <a:spcPts val="738"/>
              </a:spcBef>
              <a:spcAft>
                <a:spcPct val="0"/>
              </a:spcAft>
            </a:pPr>
            <a:endParaRPr lang="en-US" sz="3200" dirty="0">
              <a:solidFill>
                <a:srgbClr val="000000"/>
              </a:solidFill>
              <a:latin typeface="Gill Sans" charset="0"/>
              <a:ea typeface="ＭＳ Ｐゴシック" charset="0"/>
              <a:cs typeface="ヒラギノ角ゴ ProN W3" charset="0"/>
              <a:sym typeface="Gill Sans" charset="0"/>
            </a:endParaRPr>
          </a:p>
        </p:txBody>
      </p:sp>
    </p:spTree>
    <p:extLst>
      <p:ext uri="{BB962C8B-B14F-4D97-AF65-F5344CB8AC3E}">
        <p14:creationId xmlns:p14="http://schemas.microsoft.com/office/powerpoint/2010/main" val="414266707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descr="LTL_PPP_Vorlagen-2.jpg"/>
          <p:cNvPicPr>
            <a:picLocks noChangeAspect="1"/>
          </p:cNvPicPr>
          <p:nvPr/>
        </p:nvPicPr>
        <p:blipFill rotWithShape="1">
          <a:blip r:embed="rId2">
            <a:extLst>
              <a:ext uri="{28A0092B-C50C-407E-A947-70E740481C1C}">
                <a14:useLocalDpi xmlns:a14="http://schemas.microsoft.com/office/drawing/2010/main" val="0"/>
              </a:ext>
            </a:extLst>
          </a:blip>
          <a:srcRect r="25455" b="12104"/>
          <a:stretch/>
        </p:blipFill>
        <p:spPr>
          <a:xfrm>
            <a:off x="-8037" y="0"/>
            <a:ext cx="6822341" cy="6184900"/>
          </a:xfrm>
          <a:prstGeom prst="rect">
            <a:avLst/>
          </a:prstGeom>
        </p:spPr>
      </p:pic>
      <p:sp>
        <p:nvSpPr>
          <p:cNvPr id="7" name="Textfeld 6"/>
          <p:cNvSpPr txBox="1"/>
          <p:nvPr/>
        </p:nvSpPr>
        <p:spPr>
          <a:xfrm>
            <a:off x="730250" y="1005417"/>
            <a:ext cx="5503333" cy="4339650"/>
          </a:xfrm>
          <a:prstGeom prst="rect">
            <a:avLst/>
          </a:prstGeom>
          <a:noFill/>
        </p:spPr>
        <p:txBody>
          <a:bodyPr wrap="square" rtlCol="0">
            <a:spAutoFit/>
          </a:bodyPr>
          <a:lstStyle/>
          <a:p>
            <a:r>
              <a:rPr lang="en-US" sz="4400" b="1" dirty="0" err="1" smtClean="0">
                <a:solidFill>
                  <a:prstClr val="white"/>
                </a:solidFill>
                <a:latin typeface="Helvetica Neue"/>
                <a:ea typeface="ＭＳ Ｐゴシック" charset="0"/>
                <a:cs typeface="Helvetica Neue"/>
              </a:rPr>
              <a:t>Mutationen</a:t>
            </a:r>
            <a:r>
              <a:rPr lang="en-US" sz="4400" b="1" dirty="0" smtClean="0">
                <a:solidFill>
                  <a:prstClr val="white"/>
                </a:solidFill>
                <a:latin typeface="Helvetica Neue"/>
                <a:ea typeface="ＭＳ Ｐゴシック" charset="0"/>
                <a:cs typeface="Helvetica Neue"/>
              </a:rPr>
              <a:t> in </a:t>
            </a:r>
            <a:r>
              <a:rPr lang="en-US" sz="4400" b="1" dirty="0" err="1" smtClean="0">
                <a:solidFill>
                  <a:prstClr val="white"/>
                </a:solidFill>
                <a:latin typeface="Helvetica Neue"/>
                <a:ea typeface="ＭＳ Ｐゴシック" charset="0"/>
                <a:cs typeface="Helvetica Neue"/>
              </a:rPr>
              <a:t>angeborenen</a:t>
            </a:r>
            <a:r>
              <a:rPr lang="en-US" sz="4400" b="1" dirty="0" smtClean="0">
                <a:solidFill>
                  <a:prstClr val="white"/>
                </a:solidFill>
                <a:latin typeface="Helvetica Neue"/>
                <a:ea typeface="ＭＳ Ｐゴシック" charset="0"/>
                <a:cs typeface="Helvetica Neue"/>
              </a:rPr>
              <a:t> </a:t>
            </a:r>
            <a:r>
              <a:rPr lang="en-US" sz="4400" b="1" dirty="0" err="1" smtClean="0">
                <a:solidFill>
                  <a:prstClr val="white"/>
                </a:solidFill>
                <a:latin typeface="Helvetica Neue"/>
                <a:ea typeface="ＭＳ Ｐゴシック" charset="0"/>
                <a:cs typeface="Helvetica Neue"/>
              </a:rPr>
              <a:t>Herzfehlern</a:t>
            </a:r>
            <a:endParaRPr lang="en-US" sz="4400" b="1" dirty="0" smtClean="0">
              <a:solidFill>
                <a:prstClr val="white"/>
              </a:solidFill>
              <a:latin typeface="Helvetica Neue"/>
              <a:ea typeface="ＭＳ Ｐゴシック" charset="0"/>
              <a:cs typeface="Helvetica Neue"/>
            </a:endParaRPr>
          </a:p>
          <a:p>
            <a:endParaRPr lang="de-DE" dirty="0">
              <a:solidFill>
                <a:prstClr val="black"/>
              </a:solidFill>
              <a:latin typeface="Calibri"/>
            </a:endParaRPr>
          </a:p>
          <a:p>
            <a:endParaRPr lang="de-DE" dirty="0" smtClean="0">
              <a:solidFill>
                <a:prstClr val="black"/>
              </a:solidFill>
              <a:latin typeface="Calibri"/>
            </a:endParaRPr>
          </a:p>
          <a:p>
            <a:endParaRPr lang="de-DE" dirty="0" smtClean="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endParaRPr lang="de-DE" dirty="0">
              <a:solidFill>
                <a:prstClr val="black"/>
              </a:solidFill>
              <a:latin typeface="Calibri"/>
            </a:endParaRPr>
          </a:p>
          <a:p>
            <a:pPr algn="r"/>
            <a:r>
              <a:rPr lang="de-DE" dirty="0">
                <a:solidFill>
                  <a:prstClr val="white"/>
                </a:solidFill>
                <a:latin typeface="Helvetica Neue"/>
                <a:cs typeface="Helvetica Neue"/>
              </a:rPr>
              <a:t>Dr. Luiza Bengtsson</a:t>
            </a:r>
          </a:p>
          <a:p>
            <a:pPr algn="r"/>
            <a:r>
              <a:rPr lang="de-DE" b="1" dirty="0">
                <a:solidFill>
                  <a:prstClr val="white"/>
                </a:solidFill>
                <a:latin typeface="Helvetica Neue"/>
                <a:cs typeface="Helvetica Neue"/>
              </a:rPr>
              <a:t>Abteilung Kommunikation</a:t>
            </a:r>
          </a:p>
        </p:txBody>
      </p:sp>
      <p:grpSp>
        <p:nvGrpSpPr>
          <p:cNvPr id="9" name="Group 8"/>
          <p:cNvGrpSpPr/>
          <p:nvPr/>
        </p:nvGrpSpPr>
        <p:grpSpPr>
          <a:xfrm>
            <a:off x="-1687" y="6329086"/>
            <a:ext cx="9144000" cy="528914"/>
            <a:chOff x="0" y="6329086"/>
            <a:chExt cx="9144000" cy="528914"/>
          </a:xfrm>
        </p:grpSpPr>
        <p:pic>
          <p:nvPicPr>
            <p:cNvPr id="10" name="Bild 4" descr="LTL_PPP_Vorlagen-2.jpg"/>
            <p:cNvPicPr>
              <a:picLocks noChangeAspect="1"/>
            </p:cNvPicPr>
            <p:nvPr/>
          </p:nvPicPr>
          <p:blipFill rotWithShape="1">
            <a:blip r:embed="rId2">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2">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grpSp>
    </p:spTree>
    <p:extLst>
      <p:ext uri="{BB962C8B-B14F-4D97-AF65-F5344CB8AC3E}">
        <p14:creationId xmlns:p14="http://schemas.microsoft.com/office/powerpoint/2010/main" val="599248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1077218"/>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Einzelne</a:t>
            </a:r>
            <a:r>
              <a:rPr lang="en-US" sz="3200" b="1" dirty="0" smtClean="0">
                <a:solidFill>
                  <a:prstClr val="white"/>
                </a:solidFill>
                <a:latin typeface="Helvetica Neue"/>
                <a:ea typeface="ＭＳ Ｐゴシック" charset="0"/>
                <a:cs typeface="Helvetica Neue"/>
              </a:rPr>
              <a:t> Gene </a:t>
            </a:r>
            <a:r>
              <a:rPr lang="en-US" sz="3200" b="1" dirty="0" err="1" smtClean="0">
                <a:solidFill>
                  <a:prstClr val="white"/>
                </a:solidFill>
                <a:latin typeface="Helvetica Neue"/>
                <a:ea typeface="ＭＳ Ｐゴシック" charset="0"/>
                <a:cs typeface="Helvetica Neue"/>
              </a:rPr>
              <a:t>können</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unterschiedliche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kardiovaskuläre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Erkrankungen</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auslösen</a:t>
            </a:r>
            <a:endParaRPr lang="en-US" sz="3200" b="1" dirty="0" smtClean="0">
              <a:solidFill>
                <a:prstClr val="white"/>
              </a:solidFill>
              <a:latin typeface="Helvetica Neue"/>
              <a:ea typeface="ＭＳ Ｐゴシック" charset="0"/>
              <a:cs typeface="Helvetica Neue"/>
            </a:endParaRPr>
          </a:p>
        </p:txBody>
      </p:sp>
      <p:pic>
        <p:nvPicPr>
          <p:cNvPr id="7" name="Objekt 1"/>
          <p:cNvPicPr>
            <a:picLocks noChangeArrowheads="1"/>
          </p:cNvPicPr>
          <p:nvPr/>
        </p:nvPicPr>
        <p:blipFill>
          <a:blip r:embed="rId4">
            <a:extLst>
              <a:ext uri="{28A0092B-C50C-407E-A947-70E740481C1C}">
                <a14:useLocalDpi xmlns:a14="http://schemas.microsoft.com/office/drawing/2010/main" val="0"/>
              </a:ext>
            </a:extLst>
          </a:blip>
          <a:srcRect l="-317" t="-110" r="-2605" b="-198"/>
          <a:stretch>
            <a:fillRect/>
          </a:stretch>
        </p:blipFill>
        <p:spPr bwMode="auto">
          <a:xfrm>
            <a:off x="380986" y="1897624"/>
            <a:ext cx="5808514" cy="3691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p:cNvSpPr txBox="1"/>
          <p:nvPr/>
        </p:nvSpPr>
        <p:spPr>
          <a:xfrm>
            <a:off x="5792629" y="2780860"/>
            <a:ext cx="2934464" cy="400110"/>
          </a:xfrm>
          <a:prstGeom prst="rect">
            <a:avLst/>
          </a:prstGeom>
          <a:noFill/>
        </p:spPr>
        <p:txBody>
          <a:bodyPr wrap="square" rtlCol="0">
            <a:spAutoFit/>
          </a:bodyPr>
          <a:lstStyle/>
          <a:p>
            <a:r>
              <a:rPr lang="de-DE" sz="2000" dirty="0" smtClean="0">
                <a:latin typeface="Helvetica Neue"/>
                <a:cs typeface="Helvetica Neue"/>
              </a:rPr>
              <a:t>+ </a:t>
            </a:r>
            <a:r>
              <a:rPr lang="de-DE" sz="2000" dirty="0" err="1">
                <a:latin typeface="Helvetica Neue"/>
                <a:cs typeface="Helvetica Neue"/>
              </a:rPr>
              <a:t>S</a:t>
            </a:r>
            <a:r>
              <a:rPr lang="de-DE" sz="2000" dirty="0" err="1" smtClean="0">
                <a:latin typeface="Helvetica Neue"/>
                <a:cs typeface="Helvetica Neue"/>
              </a:rPr>
              <a:t>eptumdefekte</a:t>
            </a:r>
            <a:endParaRPr lang="de-DE" sz="2000" dirty="0">
              <a:latin typeface="Helvetica Neue"/>
              <a:cs typeface="Helvetica Neue"/>
            </a:endParaRPr>
          </a:p>
        </p:txBody>
      </p:sp>
      <p:sp>
        <p:nvSpPr>
          <p:cNvPr id="4" name="Textfeld 3"/>
          <p:cNvSpPr txBox="1"/>
          <p:nvPr/>
        </p:nvSpPr>
        <p:spPr>
          <a:xfrm>
            <a:off x="6683172" y="4112154"/>
            <a:ext cx="2043921" cy="1477328"/>
          </a:xfrm>
          <a:prstGeom prst="rect">
            <a:avLst/>
          </a:prstGeom>
          <a:noFill/>
        </p:spPr>
        <p:txBody>
          <a:bodyPr wrap="square" rtlCol="0">
            <a:spAutoFit/>
          </a:bodyPr>
          <a:lstStyle/>
          <a:p>
            <a:r>
              <a:rPr lang="de-DE" dirty="0" smtClean="0"/>
              <a:t>Die meisten der betroffenen Gene kodieren für Proteine des </a:t>
            </a:r>
            <a:r>
              <a:rPr lang="de-DE" dirty="0" err="1" smtClean="0"/>
              <a:t>Sarkomers</a:t>
            </a:r>
            <a:endParaRPr lang="de-DE" dirty="0"/>
          </a:p>
        </p:txBody>
      </p:sp>
    </p:spTree>
    <p:extLst>
      <p:ext uri="{BB962C8B-B14F-4D97-AF65-F5344CB8AC3E}">
        <p14:creationId xmlns:p14="http://schemas.microsoft.com/office/powerpoint/2010/main" val="198410126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Das </a:t>
            </a:r>
            <a:r>
              <a:rPr lang="en-US" sz="3200" b="1" dirty="0" err="1" smtClean="0">
                <a:solidFill>
                  <a:prstClr val="white"/>
                </a:solidFill>
                <a:latin typeface="Helvetica Neue"/>
                <a:ea typeface="ＭＳ Ｐゴシック" charset="0"/>
                <a:cs typeface="Helvetica Neue"/>
              </a:rPr>
              <a:t>Sarkomer</a:t>
            </a:r>
            <a:endParaRPr lang="en-US" sz="3200" b="1" dirty="0" smtClean="0">
              <a:solidFill>
                <a:prstClr val="white"/>
              </a:solidFill>
              <a:latin typeface="Helvetica Neue"/>
              <a:ea typeface="ＭＳ Ｐゴシック" charset="0"/>
              <a:cs typeface="Helvetica Neue"/>
            </a:endParaRPr>
          </a:p>
        </p:txBody>
      </p:sp>
      <p:pic>
        <p:nvPicPr>
          <p:cNvPr id="14" name="Picture 5" descr="Bild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1187" y="1718142"/>
            <a:ext cx="5146315" cy="441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778250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Das </a:t>
            </a:r>
            <a:r>
              <a:rPr lang="en-US" sz="3200" b="1" dirty="0" err="1" smtClean="0">
                <a:solidFill>
                  <a:prstClr val="white"/>
                </a:solidFill>
                <a:latin typeface="Helvetica Neue"/>
                <a:ea typeface="ＭＳ Ｐゴシック" charset="0"/>
                <a:cs typeface="Helvetica Neue"/>
              </a:rPr>
              <a:t>Sarkomer</a:t>
            </a:r>
            <a:r>
              <a:rPr lang="en-US" sz="3200" b="1" dirty="0" smtClean="0">
                <a:solidFill>
                  <a:prstClr val="white"/>
                </a:solidFill>
                <a:latin typeface="Helvetica Neue"/>
                <a:ea typeface="ＭＳ Ｐゴシック" charset="0"/>
                <a:cs typeface="Helvetica Neue"/>
              </a:rPr>
              <a:t> auf </a:t>
            </a:r>
            <a:r>
              <a:rPr lang="en-US" sz="3200" b="1" dirty="0" err="1" smtClean="0">
                <a:solidFill>
                  <a:prstClr val="white"/>
                </a:solidFill>
                <a:latin typeface="Helvetica Neue"/>
                <a:ea typeface="ＭＳ Ｐゴシック" charset="0"/>
                <a:cs typeface="Helvetica Neue"/>
              </a:rPr>
              <a:t>molekularer</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Ebene</a:t>
            </a:r>
            <a:endParaRPr lang="en-US" sz="3200" b="1" dirty="0" smtClean="0">
              <a:solidFill>
                <a:prstClr val="white"/>
              </a:solidFill>
              <a:latin typeface="Helvetica Neue"/>
              <a:ea typeface="ＭＳ Ｐゴシック" charset="0"/>
              <a:cs typeface="Helvetica Neue"/>
            </a:endParaRP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700213"/>
            <a:ext cx="6335713" cy="429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6658965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5">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5">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5">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Das </a:t>
            </a:r>
            <a:r>
              <a:rPr lang="en-US" sz="3200" b="1" dirty="0" err="1" smtClean="0">
                <a:solidFill>
                  <a:prstClr val="white"/>
                </a:solidFill>
                <a:latin typeface="Helvetica Neue"/>
                <a:ea typeface="ＭＳ Ｐゴシック" charset="0"/>
                <a:cs typeface="Helvetica Neue"/>
              </a:rPr>
              <a:t>Sarkomer</a:t>
            </a:r>
            <a:endParaRPr lang="en-US" sz="3200" b="1" dirty="0" smtClean="0">
              <a:solidFill>
                <a:prstClr val="white"/>
              </a:solidFill>
              <a:latin typeface="Helvetica Neue"/>
              <a:ea typeface="ＭＳ Ｐゴシック" charset="0"/>
              <a:cs typeface="Helvetica Neue"/>
            </a:endParaRPr>
          </a:p>
        </p:txBody>
      </p:sp>
      <p:pic>
        <p:nvPicPr>
          <p:cNvPr id="12" name="medizinische 3D-Animation - Kontraktion des Herzmuskels - Yo.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093813" y="1902564"/>
            <a:ext cx="4876800" cy="3657600"/>
          </a:xfrm>
          <a:prstGeom prst="rect">
            <a:avLst/>
          </a:prstGeom>
        </p:spPr>
      </p:pic>
    </p:spTree>
    <p:extLst>
      <p:ext uri="{BB962C8B-B14F-4D97-AF65-F5344CB8AC3E}">
        <p14:creationId xmlns:p14="http://schemas.microsoft.com/office/powerpoint/2010/main" val="346770920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80000">
                <p:cTn id="7" fill="hold" display="0">
                  <p:stCondLst>
                    <p:cond delay="indefinite"/>
                  </p:stCondLst>
                </p:cTn>
                <p:tgtEl>
                  <p:spTgt spid="12"/>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1077218"/>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Kardiovaskuläre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Erkrankungen</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sind</a:t>
            </a:r>
            <a:r>
              <a:rPr lang="en-US" sz="3200" b="1" dirty="0" smtClean="0">
                <a:solidFill>
                  <a:prstClr val="white"/>
                </a:solidFill>
                <a:latin typeface="Helvetica Neue"/>
                <a:ea typeface="ＭＳ Ｐゴシック" charset="0"/>
                <a:cs typeface="Helvetica Neue"/>
              </a:rPr>
              <a:t> die </a:t>
            </a:r>
            <a:r>
              <a:rPr lang="en-US" sz="3200" b="1" dirty="0" err="1" smtClean="0">
                <a:solidFill>
                  <a:prstClr val="white"/>
                </a:solidFill>
                <a:latin typeface="Helvetica Neue"/>
                <a:ea typeface="ＭＳ Ｐゴシック" charset="0"/>
                <a:cs typeface="Helvetica Neue"/>
              </a:rPr>
              <a:t>häufigste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Todesursache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weltweit</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3</a:t>
            </a:fld>
            <a:endParaRPr lang="en-US">
              <a:solidFill>
                <a:prstClr val="white"/>
              </a:solidFill>
              <a:latin typeface="Calibri"/>
            </a:endParaRPr>
          </a:p>
        </p:txBody>
      </p:sp>
      <p:pic>
        <p:nvPicPr>
          <p:cNvPr id="8" name="Picture 4" descr="54ff928f48"/>
          <p:cNvPicPr>
            <a:picLocks noChangeAspect="1" noChangeArrowheads="1"/>
          </p:cNvPicPr>
          <p:nvPr/>
        </p:nvPicPr>
        <p:blipFill rotWithShape="1">
          <a:blip r:embed="rId4">
            <a:extLst>
              <a:ext uri="{28A0092B-C50C-407E-A947-70E740481C1C}">
                <a14:useLocalDpi xmlns:a14="http://schemas.microsoft.com/office/drawing/2010/main" val="0"/>
              </a:ext>
            </a:extLst>
          </a:blip>
          <a:srcRect l="11291" t="9567" r="10176" b="10782"/>
          <a:stretch/>
        </p:blipFill>
        <p:spPr bwMode="auto">
          <a:xfrm>
            <a:off x="1528881" y="1689071"/>
            <a:ext cx="6004554" cy="403158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 Box 5"/>
          <p:cNvSpPr txBox="1">
            <a:spLocks noChangeArrowheads="1"/>
          </p:cNvSpPr>
          <p:nvPr/>
        </p:nvSpPr>
        <p:spPr bwMode="auto">
          <a:xfrm>
            <a:off x="6504517" y="5865787"/>
            <a:ext cx="2470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defTabSz="863600" eaLnBrk="0" hangingPunct="0">
              <a:defRPr sz="1200">
                <a:solidFill>
                  <a:schemeClr val="tx1"/>
                </a:solidFill>
                <a:latin typeface="Arial" charset="0"/>
                <a:ea typeface="ＭＳ Ｐゴシック" charset="0"/>
              </a:defRPr>
            </a:lvl1pPr>
            <a:lvl2pPr defTabSz="863600" eaLnBrk="0" hangingPunct="0">
              <a:defRPr sz="1200">
                <a:solidFill>
                  <a:schemeClr val="tx1"/>
                </a:solidFill>
                <a:latin typeface="Arial" charset="0"/>
                <a:ea typeface="ＭＳ Ｐゴシック" charset="0"/>
              </a:defRPr>
            </a:lvl2pPr>
            <a:lvl3pPr defTabSz="863600" eaLnBrk="0" hangingPunct="0">
              <a:defRPr sz="1200">
                <a:solidFill>
                  <a:schemeClr val="tx1"/>
                </a:solidFill>
                <a:latin typeface="Arial" charset="0"/>
                <a:ea typeface="ＭＳ Ｐゴシック" charset="0"/>
              </a:defRPr>
            </a:lvl3pPr>
            <a:lvl4pPr defTabSz="863600" eaLnBrk="0" hangingPunct="0">
              <a:defRPr sz="1200">
                <a:solidFill>
                  <a:schemeClr val="tx1"/>
                </a:solidFill>
                <a:latin typeface="Arial" charset="0"/>
                <a:ea typeface="ＭＳ Ｐゴシック" charset="0"/>
              </a:defRPr>
            </a:lvl4pPr>
            <a:lvl5pPr defTabSz="863600" eaLnBrk="0" hangingPunct="0">
              <a:defRPr sz="1200">
                <a:solidFill>
                  <a:schemeClr val="tx1"/>
                </a:solidFill>
                <a:latin typeface="Arial" charset="0"/>
                <a:ea typeface="ＭＳ Ｐゴシック" charset="0"/>
              </a:defRPr>
            </a:lvl5pPr>
            <a:lvl6pPr defTabSz="863600" eaLnBrk="0" fontAlgn="base" hangingPunct="0">
              <a:spcBef>
                <a:spcPct val="0"/>
              </a:spcBef>
              <a:spcAft>
                <a:spcPct val="0"/>
              </a:spcAft>
              <a:defRPr sz="1200">
                <a:solidFill>
                  <a:schemeClr val="tx1"/>
                </a:solidFill>
                <a:latin typeface="Arial" charset="0"/>
                <a:ea typeface="ＭＳ Ｐゴシック" charset="0"/>
              </a:defRPr>
            </a:lvl6pPr>
            <a:lvl7pPr defTabSz="863600" eaLnBrk="0" fontAlgn="base" hangingPunct="0">
              <a:spcBef>
                <a:spcPct val="0"/>
              </a:spcBef>
              <a:spcAft>
                <a:spcPct val="0"/>
              </a:spcAft>
              <a:defRPr sz="1200">
                <a:solidFill>
                  <a:schemeClr val="tx1"/>
                </a:solidFill>
                <a:latin typeface="Arial" charset="0"/>
                <a:ea typeface="ＭＳ Ｐゴシック" charset="0"/>
              </a:defRPr>
            </a:lvl7pPr>
            <a:lvl8pPr defTabSz="863600" eaLnBrk="0" fontAlgn="base" hangingPunct="0">
              <a:spcBef>
                <a:spcPct val="0"/>
              </a:spcBef>
              <a:spcAft>
                <a:spcPct val="0"/>
              </a:spcAft>
              <a:defRPr sz="1200">
                <a:solidFill>
                  <a:schemeClr val="tx1"/>
                </a:solidFill>
                <a:latin typeface="Arial" charset="0"/>
                <a:ea typeface="ＭＳ Ｐゴシック" charset="0"/>
              </a:defRPr>
            </a:lvl8pPr>
            <a:lvl9pPr defTabSz="863600" eaLnBrk="0" fontAlgn="base" hangingPunct="0">
              <a:spcBef>
                <a:spcPct val="0"/>
              </a:spcBef>
              <a:spcAft>
                <a:spcPct val="0"/>
              </a:spcAft>
              <a:defRPr sz="1200">
                <a:solidFill>
                  <a:schemeClr val="tx1"/>
                </a:solidFill>
                <a:latin typeface="Arial" charset="0"/>
                <a:ea typeface="ＭＳ Ｐゴシック" charset="0"/>
              </a:defRPr>
            </a:lvl9pPr>
          </a:lstStyle>
          <a:p>
            <a:pPr eaLnBrk="1" fontAlgn="base" hangingPunct="1">
              <a:spcBef>
                <a:spcPct val="0"/>
              </a:spcBef>
              <a:spcAft>
                <a:spcPct val="0"/>
              </a:spcAft>
              <a:defRPr/>
            </a:pPr>
            <a:r>
              <a:rPr lang="de-DE" sz="1400" i="1" dirty="0" smtClean="0">
                <a:solidFill>
                  <a:srgbClr val="000000"/>
                </a:solidFill>
                <a:cs typeface="ＭＳ Ｐゴシック" charset="0"/>
              </a:rPr>
              <a:t>Datengrundlage: WHO 2008 </a:t>
            </a:r>
          </a:p>
        </p:txBody>
      </p:sp>
    </p:spTree>
    <p:extLst>
      <p:ext uri="{BB962C8B-B14F-4D97-AF65-F5344CB8AC3E}">
        <p14:creationId xmlns:p14="http://schemas.microsoft.com/office/powerpoint/2010/main" val="39825074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Genetik</a:t>
            </a:r>
            <a:r>
              <a:rPr lang="en-US" sz="3200" b="1" dirty="0" smtClean="0">
                <a:solidFill>
                  <a:prstClr val="white"/>
                </a:solidFill>
                <a:latin typeface="Helvetica Neue"/>
                <a:ea typeface="ＭＳ Ｐゴシック" charset="0"/>
                <a:cs typeface="Helvetica Neue"/>
              </a:rPr>
              <a:t> des </a:t>
            </a:r>
            <a:r>
              <a:rPr lang="en-US" sz="3200" b="1" dirty="0" err="1" smtClean="0">
                <a:solidFill>
                  <a:prstClr val="white"/>
                </a:solidFill>
                <a:latin typeface="Helvetica Neue"/>
                <a:ea typeface="ＭＳ Ｐゴシック" charset="0"/>
                <a:cs typeface="Helvetica Neue"/>
              </a:rPr>
              <a:t>Vorhofseptumdefekts</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30</a:t>
            </a:fld>
            <a:endParaRPr lang="en-US">
              <a:solidFill>
                <a:prstClr val="white"/>
              </a:solidFill>
              <a:latin typeface="Calibri"/>
            </a:endParaRPr>
          </a:p>
        </p:txBody>
      </p:sp>
      <p:pic>
        <p:nvPicPr>
          <p:cNvPr id="4" name="Bild 3" descr="Bildschirmfoto 2013-11-28 um 23.43.4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69335"/>
            <a:ext cx="9144000" cy="3792396"/>
          </a:xfrm>
          <a:prstGeom prst="rect">
            <a:avLst/>
          </a:prstGeom>
        </p:spPr>
      </p:pic>
      <p:sp>
        <p:nvSpPr>
          <p:cNvPr id="12" name="Text Box 4"/>
          <p:cNvSpPr txBox="1">
            <a:spLocks noChangeArrowheads="1"/>
          </p:cNvSpPr>
          <p:nvPr/>
        </p:nvSpPr>
        <p:spPr bwMode="auto">
          <a:xfrm>
            <a:off x="6680200" y="5561214"/>
            <a:ext cx="24288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400" b="1" dirty="0">
                <a:solidFill>
                  <a:srgbClr val="000000"/>
                </a:solidFill>
                <a:latin typeface="Arial" charset="0"/>
                <a:ea typeface="ＭＳ Ｐゴシック" charset="0"/>
                <a:cs typeface="ＭＳ Ｐゴシック" charset="0"/>
              </a:rPr>
              <a:t>Posch et al. </a:t>
            </a:r>
            <a:r>
              <a:rPr lang="de-DE" sz="1400" b="1" dirty="0" err="1">
                <a:solidFill>
                  <a:srgbClr val="000000"/>
                </a:solidFill>
                <a:latin typeface="Arial" charset="0"/>
                <a:ea typeface="ＭＳ Ｐゴシック" charset="0"/>
                <a:cs typeface="ＭＳ Ｐゴシック" charset="0"/>
              </a:rPr>
              <a:t>Plos</a:t>
            </a:r>
            <a:r>
              <a:rPr lang="de-DE" sz="1400" b="1" dirty="0">
                <a:solidFill>
                  <a:srgbClr val="000000"/>
                </a:solidFill>
                <a:latin typeface="Arial" charset="0"/>
                <a:ea typeface="ＭＳ Ｐゴシック" charset="0"/>
                <a:cs typeface="ＭＳ Ｐゴシック" charset="0"/>
              </a:rPr>
              <a:t> </a:t>
            </a:r>
            <a:r>
              <a:rPr lang="de-DE" sz="1400" b="1" dirty="0" err="1">
                <a:solidFill>
                  <a:srgbClr val="000000"/>
                </a:solidFill>
                <a:latin typeface="Arial" charset="0"/>
                <a:ea typeface="ＭＳ Ｐゴシック" charset="0"/>
                <a:cs typeface="ＭＳ Ｐゴシック" charset="0"/>
              </a:rPr>
              <a:t>One</a:t>
            </a:r>
            <a:r>
              <a:rPr lang="de-DE" sz="1400" b="1" dirty="0">
                <a:solidFill>
                  <a:srgbClr val="000000"/>
                </a:solidFill>
                <a:latin typeface="Arial" charset="0"/>
                <a:ea typeface="ＭＳ Ｐゴシック" charset="0"/>
                <a:cs typeface="ＭＳ Ｐゴシック" charset="0"/>
              </a:rPr>
              <a:t> 2011</a:t>
            </a:r>
          </a:p>
        </p:txBody>
      </p:sp>
    </p:spTree>
    <p:extLst>
      <p:ext uri="{BB962C8B-B14F-4D97-AF65-F5344CB8AC3E}">
        <p14:creationId xmlns:p14="http://schemas.microsoft.com/office/powerpoint/2010/main" val="160655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Anatomie</a:t>
            </a:r>
            <a:r>
              <a:rPr lang="en-US" sz="3200" b="1" dirty="0" smtClean="0">
                <a:solidFill>
                  <a:prstClr val="white"/>
                </a:solidFill>
                <a:latin typeface="Helvetica Neue"/>
                <a:ea typeface="ＭＳ Ｐゴシック" charset="0"/>
                <a:cs typeface="Helvetica Neue"/>
              </a:rPr>
              <a:t> der </a:t>
            </a:r>
            <a:r>
              <a:rPr lang="en-US" sz="3200" b="1" dirty="0" err="1" smtClean="0">
                <a:solidFill>
                  <a:prstClr val="white"/>
                </a:solidFill>
                <a:latin typeface="Helvetica Neue"/>
                <a:ea typeface="ＭＳ Ｐゴシック" charset="0"/>
                <a:cs typeface="Helvetica Neue"/>
              </a:rPr>
              <a:t>Herzens</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31</a:t>
            </a:fld>
            <a:endParaRPr lang="en-US">
              <a:solidFill>
                <a:prstClr val="white"/>
              </a:solidFill>
              <a:latin typeface="Calibri"/>
            </a:endParaRPr>
          </a:p>
        </p:txBody>
      </p:sp>
      <p:pic>
        <p:nvPicPr>
          <p:cNvPr id="3" name="Bild 2"/>
          <p:cNvPicPr>
            <a:picLocks noChangeAspect="1"/>
          </p:cNvPicPr>
          <p:nvPr/>
        </p:nvPicPr>
        <p:blipFill>
          <a:blip r:embed="rId4"/>
          <a:stretch>
            <a:fillRect/>
          </a:stretch>
        </p:blipFill>
        <p:spPr>
          <a:xfrm>
            <a:off x="2826150" y="1543858"/>
            <a:ext cx="3157959" cy="4654558"/>
          </a:xfrm>
          <a:prstGeom prst="rect">
            <a:avLst/>
          </a:prstGeom>
        </p:spPr>
      </p:pic>
    </p:spTree>
    <p:extLst>
      <p:ext uri="{BB962C8B-B14F-4D97-AF65-F5344CB8AC3E}">
        <p14:creationId xmlns:p14="http://schemas.microsoft.com/office/powerpoint/2010/main" val="379415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Anatomie</a:t>
            </a:r>
            <a:r>
              <a:rPr lang="en-US" sz="3200" b="1" dirty="0" smtClean="0">
                <a:solidFill>
                  <a:prstClr val="white"/>
                </a:solidFill>
                <a:latin typeface="Helvetica Neue"/>
                <a:ea typeface="ＭＳ Ｐゴシック" charset="0"/>
                <a:cs typeface="Helvetica Neue"/>
              </a:rPr>
              <a:t> der </a:t>
            </a:r>
            <a:r>
              <a:rPr lang="en-US" sz="3200" b="1" dirty="0" err="1" smtClean="0">
                <a:solidFill>
                  <a:prstClr val="white"/>
                </a:solidFill>
                <a:latin typeface="Helvetica Neue"/>
                <a:ea typeface="ＭＳ Ｐゴシック" charset="0"/>
                <a:cs typeface="Helvetica Neue"/>
              </a:rPr>
              <a:t>Herzens</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32</a:t>
            </a:fld>
            <a:endParaRPr lang="en-US">
              <a:solidFill>
                <a:prstClr val="white"/>
              </a:solidFill>
              <a:latin typeface="Calibri"/>
            </a:endParaRPr>
          </a:p>
        </p:txBody>
      </p:sp>
      <p:pic>
        <p:nvPicPr>
          <p:cNvPr id="3" name="Bild 2"/>
          <p:cNvPicPr>
            <a:picLocks noChangeAspect="1"/>
          </p:cNvPicPr>
          <p:nvPr/>
        </p:nvPicPr>
        <p:blipFill>
          <a:blip r:embed="rId4"/>
          <a:stretch>
            <a:fillRect/>
          </a:stretch>
        </p:blipFill>
        <p:spPr>
          <a:xfrm>
            <a:off x="2826150" y="1543858"/>
            <a:ext cx="3157959" cy="4654558"/>
          </a:xfrm>
          <a:prstGeom prst="rect">
            <a:avLst/>
          </a:prstGeom>
        </p:spPr>
      </p:pic>
      <p:cxnSp>
        <p:nvCxnSpPr>
          <p:cNvPr id="6" name="Gerade Verbindung mit Pfeil 5"/>
          <p:cNvCxnSpPr/>
          <p:nvPr/>
        </p:nvCxnSpPr>
        <p:spPr bwMode="auto">
          <a:xfrm>
            <a:off x="1893180" y="2998354"/>
            <a:ext cx="2340017" cy="23517"/>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feld 6"/>
          <p:cNvSpPr txBox="1"/>
          <p:nvPr/>
        </p:nvSpPr>
        <p:spPr>
          <a:xfrm>
            <a:off x="105830" y="2751431"/>
            <a:ext cx="1705038" cy="369332"/>
          </a:xfrm>
          <a:prstGeom prst="rect">
            <a:avLst/>
          </a:prstGeom>
          <a:noFill/>
        </p:spPr>
        <p:txBody>
          <a:bodyPr wrap="square" rtlCol="0">
            <a:spAutoFit/>
          </a:bodyPr>
          <a:lstStyle/>
          <a:p>
            <a:r>
              <a:rPr lang="de-DE" dirty="0" err="1" smtClean="0"/>
              <a:t>Vorhofseptum</a:t>
            </a:r>
            <a:endParaRPr lang="de-DE" dirty="0"/>
          </a:p>
        </p:txBody>
      </p:sp>
    </p:spTree>
    <p:extLst>
      <p:ext uri="{BB962C8B-B14F-4D97-AF65-F5344CB8AC3E}">
        <p14:creationId xmlns:p14="http://schemas.microsoft.com/office/powerpoint/2010/main" val="1539101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1077218"/>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Resequenzierungsarray</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für</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Patienten</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mit</a:t>
            </a:r>
            <a:r>
              <a:rPr lang="en-US" sz="3200" b="1" dirty="0" smtClean="0">
                <a:solidFill>
                  <a:prstClr val="white"/>
                </a:solidFill>
                <a:latin typeface="Helvetica Neue"/>
                <a:ea typeface="ＭＳ Ｐゴシック" charset="0"/>
                <a:cs typeface="Helvetica Neue"/>
              </a:rPr>
              <a:t> HCM</a:t>
            </a: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33</a:t>
            </a:fld>
            <a:endParaRPr lang="en-US">
              <a:solidFill>
                <a:prstClr val="white"/>
              </a:solidFill>
              <a:latin typeface="Calibri"/>
            </a:endParaRPr>
          </a:p>
        </p:txBody>
      </p:sp>
      <p:sp>
        <p:nvSpPr>
          <p:cNvPr id="14" name="Text Box 2"/>
          <p:cNvSpPr txBox="1">
            <a:spLocks noChangeArrowheads="1"/>
          </p:cNvSpPr>
          <p:nvPr/>
        </p:nvSpPr>
        <p:spPr bwMode="auto">
          <a:xfrm>
            <a:off x="6970613" y="2275287"/>
            <a:ext cx="1463675" cy="3671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marL="342900" indent="-342900">
              <a:defRPr>
                <a:solidFill>
                  <a:schemeClr val="tx1"/>
                </a:solidFill>
                <a:latin typeface="Arial" charset="0"/>
                <a:ea typeface="ＭＳ Ｐゴシック" charset="0"/>
              </a:defRPr>
            </a:lvl1pPr>
            <a:lvl2pPr marL="800100" indent="-342900">
              <a:defRPr>
                <a:solidFill>
                  <a:schemeClr val="tx1"/>
                </a:solidFill>
                <a:latin typeface="Arial" charset="0"/>
                <a:ea typeface="ＭＳ Ｐゴシック" charset="0"/>
              </a:defRPr>
            </a:lvl2pPr>
            <a:lvl3pPr marL="1257300" indent="-342900">
              <a:defRPr>
                <a:solidFill>
                  <a:schemeClr val="tx1"/>
                </a:solidFill>
                <a:latin typeface="Arial" charset="0"/>
                <a:ea typeface="ＭＳ Ｐゴシック" charset="0"/>
              </a:defRPr>
            </a:lvl3pPr>
            <a:lvl4pPr marL="1714500" indent="-342900">
              <a:defRPr>
                <a:solidFill>
                  <a:schemeClr val="tx1"/>
                </a:solidFill>
                <a:latin typeface="Arial" charset="0"/>
                <a:ea typeface="ＭＳ Ｐゴシック" charset="0"/>
              </a:defRPr>
            </a:lvl4pPr>
            <a:lvl5pPr marL="2171700" indent="-342900">
              <a:defRPr>
                <a:solidFill>
                  <a:schemeClr val="tx1"/>
                </a:solidFill>
                <a:latin typeface="Arial" charset="0"/>
                <a:ea typeface="ＭＳ Ｐゴシック" charset="0"/>
              </a:defRPr>
            </a:lvl5pPr>
            <a:lvl6pPr marL="2628900" indent="-342900" fontAlgn="base">
              <a:spcBef>
                <a:spcPct val="0"/>
              </a:spcBef>
              <a:spcAft>
                <a:spcPct val="0"/>
              </a:spcAft>
              <a:defRPr>
                <a:solidFill>
                  <a:schemeClr val="tx1"/>
                </a:solidFill>
                <a:latin typeface="Arial" charset="0"/>
                <a:ea typeface="ＭＳ Ｐゴシック" charset="0"/>
              </a:defRPr>
            </a:lvl6pPr>
            <a:lvl7pPr marL="3086100" indent="-342900" fontAlgn="base">
              <a:spcBef>
                <a:spcPct val="0"/>
              </a:spcBef>
              <a:spcAft>
                <a:spcPct val="0"/>
              </a:spcAft>
              <a:defRPr>
                <a:solidFill>
                  <a:schemeClr val="tx1"/>
                </a:solidFill>
                <a:latin typeface="Arial" charset="0"/>
                <a:ea typeface="ＭＳ Ｐゴシック" charset="0"/>
              </a:defRPr>
            </a:lvl7pPr>
            <a:lvl8pPr marL="3543300" indent="-342900" fontAlgn="base">
              <a:spcBef>
                <a:spcPct val="0"/>
              </a:spcBef>
              <a:spcAft>
                <a:spcPct val="0"/>
              </a:spcAft>
              <a:defRPr>
                <a:solidFill>
                  <a:schemeClr val="tx1"/>
                </a:solidFill>
                <a:latin typeface="Arial" charset="0"/>
                <a:ea typeface="ＭＳ Ｐゴシック" charset="0"/>
              </a:defRPr>
            </a:lvl8pPr>
            <a:lvl9pPr marL="4000500" indent="-342900" fontAlgn="base">
              <a:spcBef>
                <a:spcPct val="0"/>
              </a:spcBef>
              <a:spcAft>
                <a:spcPct val="0"/>
              </a:spcAft>
              <a:defRPr>
                <a:solidFill>
                  <a:schemeClr val="tx1"/>
                </a:solidFill>
                <a:latin typeface="Arial" charset="0"/>
                <a:ea typeface="ＭＳ Ｐゴシック" charset="0"/>
              </a:defRPr>
            </a:lvl9pPr>
          </a:lstStyle>
          <a:p>
            <a:pPr defTabSz="914400" fontAlgn="base">
              <a:spcBef>
                <a:spcPct val="0"/>
              </a:spcBef>
              <a:spcAft>
                <a:spcPct val="0"/>
              </a:spcAft>
              <a:buFontTx/>
              <a:buAutoNum type="arabicPeriod"/>
              <a:defRPr/>
            </a:pPr>
            <a:r>
              <a:rPr lang="de-DE" dirty="0" smtClean="0">
                <a:solidFill>
                  <a:srgbClr val="000000"/>
                </a:solidFill>
                <a:cs typeface="ＭＳ Ｐゴシック" charset="0"/>
              </a:rPr>
              <a:t>TPM1</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ACTC1</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GLA</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PRKAG2</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MYL2</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MYL3</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MYH6</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TNNC1</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TNNI3</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CRYAB</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CSRP3</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TCAP</a:t>
            </a:r>
          </a:p>
          <a:p>
            <a:pPr defTabSz="914400" fontAlgn="base">
              <a:spcBef>
                <a:spcPct val="0"/>
              </a:spcBef>
              <a:spcAft>
                <a:spcPct val="0"/>
              </a:spcAft>
              <a:buFontTx/>
              <a:buAutoNum type="arabicPeriod"/>
              <a:defRPr/>
            </a:pPr>
            <a:r>
              <a:rPr lang="de-DE" dirty="0" smtClean="0">
                <a:solidFill>
                  <a:srgbClr val="000000"/>
                </a:solidFill>
                <a:cs typeface="ＭＳ Ｐゴシック" charset="0"/>
              </a:rPr>
              <a:t>[TTN]</a:t>
            </a:r>
          </a:p>
        </p:txBody>
      </p:sp>
      <p:sp>
        <p:nvSpPr>
          <p:cNvPr id="16" name="Text Box 3"/>
          <p:cNvSpPr txBox="1">
            <a:spLocks noChangeArrowheads="1"/>
          </p:cNvSpPr>
          <p:nvPr/>
        </p:nvSpPr>
        <p:spPr bwMode="auto">
          <a:xfrm>
            <a:off x="6610251" y="1843487"/>
            <a:ext cx="21383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600" b="1">
                <a:solidFill>
                  <a:srgbClr val="000000"/>
                </a:solidFill>
                <a:latin typeface="Arial" charset="0"/>
                <a:ea typeface="ＭＳ Ｐゴシック" charset="0"/>
                <a:cs typeface="ＭＳ Ｐゴシック" charset="0"/>
              </a:rPr>
              <a:t> HCM2 array (50 KB)</a:t>
            </a:r>
          </a:p>
        </p:txBody>
      </p:sp>
      <p:sp>
        <p:nvSpPr>
          <p:cNvPr id="18" name="Text Box 4"/>
          <p:cNvSpPr txBox="1">
            <a:spLocks noChangeArrowheads="1"/>
          </p:cNvSpPr>
          <p:nvPr/>
        </p:nvSpPr>
        <p:spPr bwMode="auto">
          <a:xfrm>
            <a:off x="3730526" y="2275287"/>
            <a:ext cx="1476375" cy="9255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marL="342900" indent="-342900">
              <a:defRPr>
                <a:solidFill>
                  <a:schemeClr val="tx1"/>
                </a:solidFill>
                <a:latin typeface="Arial" charset="0"/>
                <a:ea typeface="ＭＳ Ｐゴシック" charset="0"/>
              </a:defRPr>
            </a:lvl1pPr>
            <a:lvl2pPr marL="800100" indent="-342900">
              <a:defRPr>
                <a:solidFill>
                  <a:schemeClr val="tx1"/>
                </a:solidFill>
                <a:latin typeface="Arial" charset="0"/>
                <a:ea typeface="ＭＳ Ｐゴシック" charset="0"/>
              </a:defRPr>
            </a:lvl2pPr>
            <a:lvl3pPr marL="1257300" indent="-342900">
              <a:defRPr>
                <a:solidFill>
                  <a:schemeClr val="tx1"/>
                </a:solidFill>
                <a:latin typeface="Arial" charset="0"/>
                <a:ea typeface="ＭＳ Ｐゴシック" charset="0"/>
              </a:defRPr>
            </a:lvl3pPr>
            <a:lvl4pPr marL="1714500" indent="-342900">
              <a:defRPr>
                <a:solidFill>
                  <a:schemeClr val="tx1"/>
                </a:solidFill>
                <a:latin typeface="Arial" charset="0"/>
                <a:ea typeface="ＭＳ Ｐゴシック" charset="0"/>
              </a:defRPr>
            </a:lvl4pPr>
            <a:lvl5pPr marL="2171700" indent="-342900">
              <a:defRPr>
                <a:solidFill>
                  <a:schemeClr val="tx1"/>
                </a:solidFill>
                <a:latin typeface="Arial" charset="0"/>
                <a:ea typeface="ＭＳ Ｐゴシック" charset="0"/>
              </a:defRPr>
            </a:lvl5pPr>
            <a:lvl6pPr marL="2628900" indent="-342900" fontAlgn="base">
              <a:spcBef>
                <a:spcPct val="0"/>
              </a:spcBef>
              <a:spcAft>
                <a:spcPct val="0"/>
              </a:spcAft>
              <a:defRPr>
                <a:solidFill>
                  <a:schemeClr val="tx1"/>
                </a:solidFill>
                <a:latin typeface="Arial" charset="0"/>
                <a:ea typeface="ＭＳ Ｐゴシック" charset="0"/>
              </a:defRPr>
            </a:lvl6pPr>
            <a:lvl7pPr marL="3086100" indent="-342900" fontAlgn="base">
              <a:spcBef>
                <a:spcPct val="0"/>
              </a:spcBef>
              <a:spcAft>
                <a:spcPct val="0"/>
              </a:spcAft>
              <a:defRPr>
                <a:solidFill>
                  <a:schemeClr val="tx1"/>
                </a:solidFill>
                <a:latin typeface="Arial" charset="0"/>
                <a:ea typeface="ＭＳ Ｐゴシック" charset="0"/>
              </a:defRPr>
            </a:lvl7pPr>
            <a:lvl8pPr marL="3543300" indent="-342900" fontAlgn="base">
              <a:spcBef>
                <a:spcPct val="0"/>
              </a:spcBef>
              <a:spcAft>
                <a:spcPct val="0"/>
              </a:spcAft>
              <a:defRPr>
                <a:solidFill>
                  <a:schemeClr val="tx1"/>
                </a:solidFill>
                <a:latin typeface="Arial" charset="0"/>
                <a:ea typeface="ＭＳ Ｐゴシック" charset="0"/>
              </a:defRPr>
            </a:lvl8pPr>
            <a:lvl9pPr marL="4000500" indent="-342900" fontAlgn="base">
              <a:spcBef>
                <a:spcPct val="0"/>
              </a:spcBef>
              <a:spcAft>
                <a:spcPct val="0"/>
              </a:spcAft>
              <a:defRPr>
                <a:solidFill>
                  <a:schemeClr val="tx1"/>
                </a:solidFill>
                <a:latin typeface="Arial" charset="0"/>
                <a:ea typeface="ＭＳ Ｐゴシック" charset="0"/>
              </a:defRPr>
            </a:lvl9pPr>
          </a:lstStyle>
          <a:p>
            <a:pPr defTabSz="914400" fontAlgn="base">
              <a:spcBef>
                <a:spcPct val="0"/>
              </a:spcBef>
              <a:spcAft>
                <a:spcPct val="0"/>
              </a:spcAft>
              <a:buFontTx/>
              <a:buAutoNum type="arabicPeriod"/>
              <a:defRPr/>
            </a:pPr>
            <a:r>
              <a:rPr lang="de-DE" smtClean="0">
                <a:solidFill>
                  <a:srgbClr val="000000"/>
                </a:solidFill>
                <a:cs typeface="ＭＳ Ｐゴシック" charset="0"/>
              </a:rPr>
              <a:t>MYH7</a:t>
            </a:r>
          </a:p>
          <a:p>
            <a:pPr defTabSz="914400" fontAlgn="base">
              <a:spcBef>
                <a:spcPct val="0"/>
              </a:spcBef>
              <a:spcAft>
                <a:spcPct val="0"/>
              </a:spcAft>
              <a:buFontTx/>
              <a:buAutoNum type="arabicPeriod"/>
              <a:defRPr/>
            </a:pPr>
            <a:r>
              <a:rPr lang="de-DE" smtClean="0">
                <a:solidFill>
                  <a:srgbClr val="000000"/>
                </a:solidFill>
                <a:cs typeface="ＭＳ Ｐゴシック" charset="0"/>
              </a:rPr>
              <a:t>MYBPC3</a:t>
            </a:r>
          </a:p>
          <a:p>
            <a:pPr defTabSz="914400" fontAlgn="base">
              <a:spcBef>
                <a:spcPct val="0"/>
              </a:spcBef>
              <a:spcAft>
                <a:spcPct val="0"/>
              </a:spcAft>
              <a:buFontTx/>
              <a:buAutoNum type="arabicPeriod"/>
              <a:defRPr/>
            </a:pPr>
            <a:r>
              <a:rPr lang="de-DE" smtClean="0">
                <a:solidFill>
                  <a:srgbClr val="000000"/>
                </a:solidFill>
                <a:cs typeface="ＭＳ Ｐゴシック" charset="0"/>
              </a:rPr>
              <a:t>TNNT2</a:t>
            </a:r>
          </a:p>
        </p:txBody>
      </p:sp>
      <p:sp>
        <p:nvSpPr>
          <p:cNvPr id="19" name="Text Box 5"/>
          <p:cNvSpPr txBox="1">
            <a:spLocks noChangeArrowheads="1"/>
          </p:cNvSpPr>
          <p:nvPr/>
        </p:nvSpPr>
        <p:spPr bwMode="auto">
          <a:xfrm>
            <a:off x="3527326" y="1843487"/>
            <a:ext cx="21383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600" b="1">
                <a:solidFill>
                  <a:srgbClr val="000000"/>
                </a:solidFill>
                <a:latin typeface="Arial" charset="0"/>
                <a:ea typeface="ＭＳ Ｐゴシック" charset="0"/>
                <a:cs typeface="ＭＳ Ｐゴシック" charset="0"/>
              </a:rPr>
              <a:t> HCM1 array (30 KB)</a:t>
            </a:r>
            <a:endParaRPr lang="de-DE" sz="1600" b="1">
              <a:solidFill>
                <a:srgbClr val="000000"/>
              </a:solidFill>
              <a:latin typeface="Arial" charset="0"/>
              <a:ea typeface="ＭＳ Ｐゴシック" charset="0"/>
              <a:cs typeface="Arial" charset="0"/>
            </a:endParaRPr>
          </a:p>
        </p:txBody>
      </p:sp>
      <p:pic>
        <p:nvPicPr>
          <p:cNvPr id="20" name="Picture 6"/>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179388" y="1848644"/>
            <a:ext cx="3159125" cy="728662"/>
          </a:xfrm>
          <a:extLst>
            <a:ext uri="{91240B29-F687-4f45-9708-019B960494DF}">
              <a14:hiddenLine xmlns:a14="http://schemas.microsoft.com/office/drawing/2010/main" w="12700" cap="flat" cmpd="sng">
                <a:solidFill>
                  <a:schemeClr val="tx1"/>
                </a:solidFill>
                <a:prstDash val="solid"/>
                <a:miter lim="800000"/>
                <a:headEnd/>
                <a:tailEnd/>
              </a14:hiddenLine>
            </a:ext>
          </a:extLst>
        </p:spPr>
      </p:pic>
      <p:grpSp>
        <p:nvGrpSpPr>
          <p:cNvPr id="21" name="Group 7"/>
          <p:cNvGrpSpPr>
            <a:grpSpLocks/>
          </p:cNvGrpSpPr>
          <p:nvPr/>
        </p:nvGrpSpPr>
        <p:grpSpPr bwMode="auto">
          <a:xfrm>
            <a:off x="755650" y="3213100"/>
            <a:ext cx="1677988" cy="1357313"/>
            <a:chOff x="4195" y="3052"/>
            <a:chExt cx="1040" cy="841"/>
          </a:xfrm>
        </p:grpSpPr>
        <p:pic>
          <p:nvPicPr>
            <p:cNvPr id="22" name="Picture 8" descr="U133 Plus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94417">
              <a:off x="4195" y="3061"/>
              <a:ext cx="518" cy="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9" descr="U133 Plus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94417">
              <a:off x="4717" y="3097"/>
              <a:ext cx="518" cy="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0" descr="U133 Plus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94417">
              <a:off x="4456" y="3052"/>
              <a:ext cx="518" cy="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Text Box 16"/>
          <p:cNvSpPr txBox="1">
            <a:spLocks noChangeArrowheads="1"/>
          </p:cNvSpPr>
          <p:nvPr/>
        </p:nvSpPr>
        <p:spPr bwMode="auto">
          <a:xfrm>
            <a:off x="412450" y="4959749"/>
            <a:ext cx="6335712" cy="98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2296" tIns="41148" rIns="82296" bIns="41148">
            <a:spAutoFit/>
          </a:bodyPr>
          <a:lstStyle>
            <a:lvl1pPr defTabSz="822325">
              <a:defRPr>
                <a:solidFill>
                  <a:schemeClr val="tx1"/>
                </a:solidFill>
                <a:latin typeface="Arial" charset="0"/>
                <a:ea typeface="ＭＳ Ｐゴシック" charset="0"/>
              </a:defRPr>
            </a:lvl1pPr>
            <a:lvl2pPr marL="411163" defTabSz="822325">
              <a:defRPr>
                <a:solidFill>
                  <a:schemeClr val="tx1"/>
                </a:solidFill>
                <a:latin typeface="Arial" charset="0"/>
                <a:ea typeface="ＭＳ Ｐゴシック" charset="0"/>
              </a:defRPr>
            </a:lvl2pPr>
            <a:lvl3pPr marL="822325" defTabSz="822325">
              <a:defRPr>
                <a:solidFill>
                  <a:schemeClr val="tx1"/>
                </a:solidFill>
                <a:latin typeface="Arial" charset="0"/>
                <a:ea typeface="ＭＳ Ｐゴシック" charset="0"/>
              </a:defRPr>
            </a:lvl3pPr>
            <a:lvl4pPr marL="1235075" defTabSz="822325">
              <a:defRPr>
                <a:solidFill>
                  <a:schemeClr val="tx1"/>
                </a:solidFill>
                <a:latin typeface="Arial" charset="0"/>
                <a:ea typeface="ＭＳ Ｐゴシック" charset="0"/>
              </a:defRPr>
            </a:lvl4pPr>
            <a:lvl5pPr marL="1646238" defTabSz="822325">
              <a:defRPr>
                <a:solidFill>
                  <a:schemeClr val="tx1"/>
                </a:solidFill>
                <a:latin typeface="Arial" charset="0"/>
                <a:ea typeface="ＭＳ Ｐゴシック" charset="0"/>
              </a:defRPr>
            </a:lvl5pPr>
            <a:lvl6pPr marL="2103438" defTabSz="822325" fontAlgn="base">
              <a:spcBef>
                <a:spcPct val="0"/>
              </a:spcBef>
              <a:spcAft>
                <a:spcPct val="0"/>
              </a:spcAft>
              <a:defRPr>
                <a:solidFill>
                  <a:schemeClr val="tx1"/>
                </a:solidFill>
                <a:latin typeface="Arial" charset="0"/>
                <a:ea typeface="ＭＳ Ｐゴシック" charset="0"/>
              </a:defRPr>
            </a:lvl6pPr>
            <a:lvl7pPr marL="2560638" defTabSz="822325" fontAlgn="base">
              <a:spcBef>
                <a:spcPct val="0"/>
              </a:spcBef>
              <a:spcAft>
                <a:spcPct val="0"/>
              </a:spcAft>
              <a:defRPr>
                <a:solidFill>
                  <a:schemeClr val="tx1"/>
                </a:solidFill>
                <a:latin typeface="Arial" charset="0"/>
                <a:ea typeface="ＭＳ Ｐゴシック" charset="0"/>
              </a:defRPr>
            </a:lvl7pPr>
            <a:lvl8pPr marL="3017838" defTabSz="822325" fontAlgn="base">
              <a:spcBef>
                <a:spcPct val="0"/>
              </a:spcBef>
              <a:spcAft>
                <a:spcPct val="0"/>
              </a:spcAft>
              <a:defRPr>
                <a:solidFill>
                  <a:schemeClr val="tx1"/>
                </a:solidFill>
                <a:latin typeface="Arial" charset="0"/>
                <a:ea typeface="ＭＳ Ｐゴシック" charset="0"/>
              </a:defRPr>
            </a:lvl8pPr>
            <a:lvl9pPr marL="3475038" defTabSz="822325" fontAlgn="base">
              <a:spcBef>
                <a:spcPct val="0"/>
              </a:spcBef>
              <a:spcAft>
                <a:spcPct val="0"/>
              </a:spcAft>
              <a:defRPr>
                <a:solidFill>
                  <a:schemeClr val="tx1"/>
                </a:solidFill>
                <a:latin typeface="Arial" charset="0"/>
                <a:ea typeface="ＭＳ Ｐゴシック" charset="0"/>
              </a:defRPr>
            </a:lvl9pPr>
          </a:lstStyle>
          <a:p>
            <a:pPr eaLnBrk="0" fontAlgn="base" hangingPunct="0">
              <a:lnSpc>
                <a:spcPct val="110000"/>
              </a:lnSpc>
              <a:spcBef>
                <a:spcPct val="0"/>
              </a:spcBef>
              <a:spcAft>
                <a:spcPct val="0"/>
              </a:spcAft>
              <a:defRPr/>
            </a:pPr>
            <a:r>
              <a:rPr lang="en-US" b="1" dirty="0" smtClean="0">
                <a:solidFill>
                  <a:srgbClr val="000000"/>
                </a:solidFill>
                <a:cs typeface="ＭＳ Ｐゴシック" charset="0"/>
              </a:rPr>
              <a:t>31 </a:t>
            </a:r>
            <a:r>
              <a:rPr lang="en-US" b="1" dirty="0" err="1" smtClean="0">
                <a:solidFill>
                  <a:srgbClr val="000000"/>
                </a:solidFill>
                <a:cs typeface="ＭＳ Ｐゴシック" charset="0"/>
              </a:rPr>
              <a:t>Familien</a:t>
            </a:r>
            <a:r>
              <a:rPr lang="en-US" b="1" dirty="0" smtClean="0">
                <a:solidFill>
                  <a:srgbClr val="000000"/>
                </a:solidFill>
                <a:cs typeface="ＭＳ Ｐゴシック" charset="0"/>
              </a:rPr>
              <a:t> </a:t>
            </a:r>
            <a:r>
              <a:rPr lang="en-US" b="1" dirty="0" err="1" smtClean="0">
                <a:solidFill>
                  <a:srgbClr val="000000"/>
                </a:solidFill>
                <a:cs typeface="ＭＳ Ｐゴシック" charset="0"/>
              </a:rPr>
              <a:t>mit</a:t>
            </a:r>
            <a:r>
              <a:rPr lang="en-US" b="1" dirty="0" smtClean="0">
                <a:solidFill>
                  <a:srgbClr val="000000"/>
                </a:solidFill>
                <a:cs typeface="ＭＳ Ｐゴシック" charset="0"/>
              </a:rPr>
              <a:t> </a:t>
            </a:r>
            <a:r>
              <a:rPr lang="en-US" b="1" dirty="0" err="1" smtClean="0">
                <a:solidFill>
                  <a:srgbClr val="000000"/>
                </a:solidFill>
                <a:cs typeface="ＭＳ Ｐゴシック" charset="0"/>
              </a:rPr>
              <a:t>nachgewiesenen</a:t>
            </a:r>
            <a:r>
              <a:rPr lang="en-US" b="1" dirty="0" smtClean="0">
                <a:solidFill>
                  <a:srgbClr val="000000"/>
                </a:solidFill>
                <a:cs typeface="ＭＳ Ｐゴシック" charset="0"/>
              </a:rPr>
              <a:t> </a:t>
            </a:r>
            <a:r>
              <a:rPr lang="en-US" b="1" dirty="0" err="1" smtClean="0">
                <a:solidFill>
                  <a:srgbClr val="000000"/>
                </a:solidFill>
                <a:cs typeface="ＭＳ Ｐゴシック" charset="0"/>
              </a:rPr>
              <a:t>familiären</a:t>
            </a:r>
            <a:r>
              <a:rPr lang="en-US" b="1" dirty="0" smtClean="0">
                <a:solidFill>
                  <a:srgbClr val="000000"/>
                </a:solidFill>
                <a:cs typeface="ＭＳ Ｐゴシック" charset="0"/>
              </a:rPr>
              <a:t> ASDII</a:t>
            </a:r>
          </a:p>
          <a:p>
            <a:pPr eaLnBrk="0" fontAlgn="base" hangingPunct="0">
              <a:lnSpc>
                <a:spcPct val="110000"/>
              </a:lnSpc>
              <a:spcBef>
                <a:spcPct val="0"/>
              </a:spcBef>
              <a:spcAft>
                <a:spcPct val="0"/>
              </a:spcAft>
              <a:defRPr/>
            </a:pPr>
            <a:endParaRPr lang="en-US" dirty="0" smtClean="0">
              <a:solidFill>
                <a:srgbClr val="000000"/>
              </a:solidFill>
              <a:cs typeface="ＭＳ Ｐゴシック" charset="0"/>
            </a:endParaRPr>
          </a:p>
          <a:p>
            <a:pPr eaLnBrk="0" fontAlgn="base" hangingPunct="0">
              <a:lnSpc>
                <a:spcPct val="110000"/>
              </a:lnSpc>
              <a:spcBef>
                <a:spcPct val="0"/>
              </a:spcBef>
              <a:spcAft>
                <a:spcPct val="0"/>
              </a:spcAft>
              <a:defRPr/>
            </a:pPr>
            <a:r>
              <a:rPr lang="en-US" dirty="0" err="1" smtClean="0">
                <a:solidFill>
                  <a:srgbClr val="000000"/>
                </a:solidFill>
                <a:cs typeface="ＭＳ Ｐゴシック" charset="0"/>
              </a:rPr>
              <a:t>Mutationen</a:t>
            </a:r>
            <a:r>
              <a:rPr lang="en-US" dirty="0" smtClean="0">
                <a:solidFill>
                  <a:srgbClr val="000000"/>
                </a:solidFill>
                <a:cs typeface="ＭＳ Ｐゴシック" charset="0"/>
              </a:rPr>
              <a:t> in NKX2.5 und GATA4 </a:t>
            </a:r>
            <a:r>
              <a:rPr lang="en-US" dirty="0" err="1" smtClean="0">
                <a:solidFill>
                  <a:srgbClr val="000000"/>
                </a:solidFill>
                <a:cs typeface="ＭＳ Ｐゴシック" charset="0"/>
              </a:rPr>
              <a:t>wurden</a:t>
            </a:r>
            <a:r>
              <a:rPr lang="en-US" dirty="0" smtClean="0">
                <a:solidFill>
                  <a:srgbClr val="000000"/>
                </a:solidFill>
                <a:cs typeface="ＭＳ Ｐゴシック" charset="0"/>
              </a:rPr>
              <a:t> </a:t>
            </a:r>
            <a:r>
              <a:rPr lang="en-US" dirty="0" err="1" smtClean="0">
                <a:solidFill>
                  <a:srgbClr val="000000"/>
                </a:solidFill>
                <a:cs typeface="ＭＳ Ｐゴシック" charset="0"/>
              </a:rPr>
              <a:t>ausgeschlossen</a:t>
            </a:r>
            <a:endParaRPr lang="en-US" dirty="0" smtClean="0">
              <a:solidFill>
                <a:srgbClr val="000000"/>
              </a:solidFill>
              <a:cs typeface="ＭＳ Ｐゴシック" charset="0"/>
            </a:endParaRPr>
          </a:p>
        </p:txBody>
      </p:sp>
      <p:sp>
        <p:nvSpPr>
          <p:cNvPr id="26" name="Text Box 4"/>
          <p:cNvSpPr txBox="1">
            <a:spLocks noChangeArrowheads="1"/>
          </p:cNvSpPr>
          <p:nvPr/>
        </p:nvSpPr>
        <p:spPr bwMode="auto">
          <a:xfrm>
            <a:off x="6610251" y="5947320"/>
            <a:ext cx="24288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400" b="1" dirty="0">
                <a:solidFill>
                  <a:srgbClr val="000000"/>
                </a:solidFill>
                <a:latin typeface="Arial" charset="0"/>
                <a:ea typeface="ＭＳ Ｐゴシック" charset="0"/>
                <a:cs typeface="ＭＳ Ｐゴシック" charset="0"/>
              </a:rPr>
              <a:t>Posch et al. </a:t>
            </a:r>
            <a:r>
              <a:rPr lang="de-DE" sz="1400" b="1" dirty="0" err="1">
                <a:solidFill>
                  <a:srgbClr val="000000"/>
                </a:solidFill>
                <a:latin typeface="Arial" charset="0"/>
                <a:ea typeface="ＭＳ Ｐゴシック" charset="0"/>
                <a:cs typeface="ＭＳ Ｐゴシック" charset="0"/>
              </a:rPr>
              <a:t>Plos</a:t>
            </a:r>
            <a:r>
              <a:rPr lang="de-DE" sz="1400" b="1" dirty="0">
                <a:solidFill>
                  <a:srgbClr val="000000"/>
                </a:solidFill>
                <a:latin typeface="Arial" charset="0"/>
                <a:ea typeface="ＭＳ Ｐゴシック" charset="0"/>
                <a:cs typeface="ＭＳ Ｐゴシック" charset="0"/>
              </a:rPr>
              <a:t> </a:t>
            </a:r>
            <a:r>
              <a:rPr lang="de-DE" sz="1400" b="1" dirty="0" err="1">
                <a:solidFill>
                  <a:srgbClr val="000000"/>
                </a:solidFill>
                <a:latin typeface="Arial" charset="0"/>
                <a:ea typeface="ＭＳ Ｐゴシック" charset="0"/>
                <a:cs typeface="ＭＳ Ｐゴシック" charset="0"/>
              </a:rPr>
              <a:t>One</a:t>
            </a:r>
            <a:r>
              <a:rPr lang="de-DE" sz="1400" b="1" dirty="0">
                <a:solidFill>
                  <a:srgbClr val="000000"/>
                </a:solidFill>
                <a:latin typeface="Arial" charset="0"/>
                <a:ea typeface="ＭＳ Ｐゴシック" charset="0"/>
                <a:cs typeface="ＭＳ Ｐゴシック" charset="0"/>
              </a:rPr>
              <a:t> 2011</a:t>
            </a:r>
          </a:p>
        </p:txBody>
      </p:sp>
    </p:spTree>
    <p:extLst>
      <p:ext uri="{BB962C8B-B14F-4D97-AF65-F5344CB8AC3E}">
        <p14:creationId xmlns:p14="http://schemas.microsoft.com/office/powerpoint/2010/main" val="769407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1077218"/>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MYH6-C539R und K543R </a:t>
            </a:r>
            <a:r>
              <a:rPr lang="en-US" sz="3200" b="1" dirty="0" err="1" smtClean="0">
                <a:solidFill>
                  <a:prstClr val="white"/>
                </a:solidFill>
                <a:latin typeface="Helvetica Neue"/>
                <a:ea typeface="ＭＳ Ｐゴシック" charset="0"/>
                <a:cs typeface="Helvetica Neue"/>
              </a:rPr>
              <a:t>bei</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Familien</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mit</a:t>
            </a:r>
            <a:r>
              <a:rPr lang="en-US" sz="3200" b="1" dirty="0" smtClean="0">
                <a:solidFill>
                  <a:prstClr val="white"/>
                </a:solidFill>
                <a:latin typeface="Helvetica Neue"/>
                <a:ea typeface="ＭＳ Ｐゴシック" charset="0"/>
                <a:cs typeface="Helvetica Neue"/>
              </a:rPr>
              <a:t> ASDII</a:t>
            </a: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34</a:t>
            </a:fld>
            <a:endParaRPr lang="en-US">
              <a:solidFill>
                <a:prstClr val="white"/>
              </a:solidFill>
              <a:latin typeface="Calibri"/>
            </a:endParaRPr>
          </a:p>
        </p:txBody>
      </p:sp>
      <p:pic>
        <p:nvPicPr>
          <p:cNvPr id="2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700213"/>
            <a:ext cx="6770687" cy="346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7" name="Text Box 8"/>
          <p:cNvSpPr txBox="1">
            <a:spLocks noChangeArrowheads="1"/>
          </p:cNvSpPr>
          <p:nvPr/>
        </p:nvSpPr>
        <p:spPr bwMode="auto">
          <a:xfrm>
            <a:off x="395288" y="5589588"/>
            <a:ext cx="8185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dirty="0">
                <a:solidFill>
                  <a:srgbClr val="000000"/>
                </a:solidFill>
                <a:latin typeface="Arial" charset="0"/>
                <a:ea typeface="ＭＳ Ｐゴシック" charset="0"/>
                <a:cs typeface="ＭＳ Ｐゴシック" charset="0"/>
              </a:rPr>
              <a:t>Beide Mutationen liegen in einem </a:t>
            </a:r>
            <a:r>
              <a:rPr lang="de-DE" dirty="0" err="1">
                <a:solidFill>
                  <a:srgbClr val="000000"/>
                </a:solidFill>
                <a:latin typeface="Arial" charset="0"/>
                <a:ea typeface="ＭＳ Ｐゴシック" charset="0"/>
                <a:cs typeface="ＭＳ Ｐゴシック" charset="0"/>
              </a:rPr>
              <a:t>helix</a:t>
            </a:r>
            <a:r>
              <a:rPr lang="de-DE" dirty="0">
                <a:solidFill>
                  <a:srgbClr val="000000"/>
                </a:solidFill>
                <a:latin typeface="Arial" charset="0"/>
                <a:ea typeface="ＭＳ Ｐゴシック" charset="0"/>
                <a:cs typeface="ＭＳ Ｐゴシック" charset="0"/>
              </a:rPr>
              <a:t>-loop </a:t>
            </a:r>
            <a:r>
              <a:rPr lang="de-DE" dirty="0" err="1">
                <a:solidFill>
                  <a:srgbClr val="000000"/>
                </a:solidFill>
                <a:latin typeface="Arial" charset="0"/>
                <a:ea typeface="ＭＳ Ｐゴシック" charset="0"/>
                <a:cs typeface="ＭＳ Ｐゴシック" charset="0"/>
              </a:rPr>
              <a:t>helix</a:t>
            </a:r>
            <a:r>
              <a:rPr lang="de-DE" dirty="0">
                <a:solidFill>
                  <a:srgbClr val="000000"/>
                </a:solidFill>
                <a:latin typeface="Arial" charset="0"/>
                <a:ea typeface="ＭＳ Ｐゴシック" charset="0"/>
                <a:cs typeface="ＭＳ Ｐゴシック" charset="0"/>
              </a:rPr>
              <a:t> Region, die in der Interaktion </a:t>
            </a:r>
          </a:p>
          <a:p>
            <a:pPr defTabSz="914400" fontAlgn="base">
              <a:spcBef>
                <a:spcPct val="0"/>
              </a:spcBef>
              <a:spcAft>
                <a:spcPct val="0"/>
              </a:spcAft>
              <a:defRPr/>
            </a:pPr>
            <a:r>
              <a:rPr lang="de-DE" dirty="0">
                <a:solidFill>
                  <a:srgbClr val="000000"/>
                </a:solidFill>
                <a:latin typeface="Arial" charset="0"/>
                <a:ea typeface="ＭＳ Ｐゴシック" charset="0"/>
                <a:cs typeface="ＭＳ Ｐゴシック" charset="0"/>
              </a:rPr>
              <a:t>zwischen Myosin und </a:t>
            </a:r>
            <a:r>
              <a:rPr lang="de-DE" dirty="0" err="1">
                <a:solidFill>
                  <a:srgbClr val="000000"/>
                </a:solidFill>
                <a:latin typeface="Arial" charset="0"/>
                <a:ea typeface="ＭＳ Ｐゴシック" charset="0"/>
                <a:cs typeface="ＭＳ Ｐゴシック" charset="0"/>
              </a:rPr>
              <a:t>Actin</a:t>
            </a:r>
            <a:r>
              <a:rPr lang="de-DE" dirty="0">
                <a:solidFill>
                  <a:srgbClr val="000000"/>
                </a:solidFill>
                <a:latin typeface="Arial" charset="0"/>
                <a:ea typeface="ＭＳ Ｐゴシック" charset="0"/>
                <a:cs typeface="ＭＳ Ｐゴシック" charset="0"/>
              </a:rPr>
              <a:t> eine wichtige Rolle spielt</a:t>
            </a:r>
          </a:p>
        </p:txBody>
      </p:sp>
      <p:sp>
        <p:nvSpPr>
          <p:cNvPr id="28" name="Text Box 4"/>
          <p:cNvSpPr txBox="1">
            <a:spLocks noChangeArrowheads="1"/>
          </p:cNvSpPr>
          <p:nvPr/>
        </p:nvSpPr>
        <p:spPr bwMode="auto">
          <a:xfrm>
            <a:off x="6680200" y="5926138"/>
            <a:ext cx="24288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400" b="1" dirty="0">
                <a:solidFill>
                  <a:srgbClr val="000000"/>
                </a:solidFill>
                <a:latin typeface="Arial" charset="0"/>
                <a:ea typeface="ＭＳ Ｐゴシック" charset="0"/>
                <a:cs typeface="ＭＳ Ｐゴシック" charset="0"/>
              </a:rPr>
              <a:t>Posch et al. </a:t>
            </a:r>
            <a:r>
              <a:rPr lang="de-DE" sz="1400" b="1" dirty="0" err="1">
                <a:solidFill>
                  <a:srgbClr val="000000"/>
                </a:solidFill>
                <a:latin typeface="Arial" charset="0"/>
                <a:ea typeface="ＭＳ Ｐゴシック" charset="0"/>
                <a:cs typeface="ＭＳ Ｐゴシック" charset="0"/>
              </a:rPr>
              <a:t>Plos</a:t>
            </a:r>
            <a:r>
              <a:rPr lang="de-DE" sz="1400" b="1" dirty="0">
                <a:solidFill>
                  <a:srgbClr val="000000"/>
                </a:solidFill>
                <a:latin typeface="Arial" charset="0"/>
                <a:ea typeface="ＭＳ Ｐゴシック" charset="0"/>
                <a:cs typeface="ＭＳ Ｐゴシック" charset="0"/>
              </a:rPr>
              <a:t> </a:t>
            </a:r>
            <a:r>
              <a:rPr lang="de-DE" sz="1400" b="1" dirty="0" err="1">
                <a:solidFill>
                  <a:srgbClr val="000000"/>
                </a:solidFill>
                <a:latin typeface="Arial" charset="0"/>
                <a:ea typeface="ＭＳ Ｐゴシック" charset="0"/>
                <a:cs typeface="ＭＳ Ｐゴシック" charset="0"/>
              </a:rPr>
              <a:t>One</a:t>
            </a:r>
            <a:r>
              <a:rPr lang="de-DE" sz="1400" b="1" dirty="0">
                <a:solidFill>
                  <a:srgbClr val="000000"/>
                </a:solidFill>
                <a:latin typeface="Arial" charset="0"/>
                <a:ea typeface="ＭＳ Ｐゴシック" charset="0"/>
                <a:cs typeface="ＭＳ Ｐゴシック" charset="0"/>
              </a:rPr>
              <a:t> 2011</a:t>
            </a:r>
          </a:p>
        </p:txBody>
      </p:sp>
    </p:spTree>
    <p:extLst>
      <p:ext uri="{BB962C8B-B14F-4D97-AF65-F5344CB8AC3E}">
        <p14:creationId xmlns:p14="http://schemas.microsoft.com/office/powerpoint/2010/main" val="1327594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smtClean="0">
                <a:solidFill>
                  <a:prstClr val="white"/>
                </a:solidFill>
                <a:latin typeface="Helvetica Neue"/>
                <a:ea typeface="ＭＳ Ｐゴシック" charset="0"/>
                <a:cs typeface="Helvetica Neue"/>
              </a:rPr>
              <a:t>C539 und K543 </a:t>
            </a:r>
            <a:r>
              <a:rPr lang="en-US" sz="3200" b="1" dirty="0" err="1" smtClean="0">
                <a:solidFill>
                  <a:prstClr val="white"/>
                </a:solidFill>
                <a:latin typeface="Helvetica Neue"/>
                <a:ea typeface="ＭＳ Ｐゴシック" charset="0"/>
                <a:cs typeface="Helvetica Neue"/>
              </a:rPr>
              <a:t>sind</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hochkonserviert</a:t>
            </a:r>
            <a:endParaRPr lang="en-US" sz="3200" b="1" dirty="0" smtClean="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35</a:t>
            </a:fld>
            <a:endParaRPr lang="en-US">
              <a:solidFill>
                <a:prstClr val="white"/>
              </a:solidFill>
              <a:latin typeface="Calibri"/>
            </a:endParaRPr>
          </a:p>
        </p:txBody>
      </p:sp>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1639888"/>
            <a:ext cx="2592388"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4076700"/>
            <a:ext cx="2592388" cy="220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2"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850" y="2205038"/>
            <a:ext cx="5832475" cy="317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411823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Karte</a:t>
            </a:r>
            <a:r>
              <a:rPr lang="en-US" sz="3200" b="1" dirty="0" smtClean="0">
                <a:solidFill>
                  <a:prstClr val="white"/>
                </a:solidFill>
                <a:latin typeface="Helvetica Neue"/>
                <a:ea typeface="ＭＳ Ｐゴシック" charset="0"/>
                <a:cs typeface="Helvetica Neue"/>
              </a:rPr>
              <a:t> der MYH6 </a:t>
            </a:r>
            <a:r>
              <a:rPr lang="en-US" sz="3200" b="1" dirty="0" err="1" smtClean="0">
                <a:solidFill>
                  <a:prstClr val="white"/>
                </a:solidFill>
                <a:latin typeface="Helvetica Neue"/>
                <a:ea typeface="ＭＳ Ｐゴシック" charset="0"/>
                <a:cs typeface="Helvetica Neue"/>
              </a:rPr>
              <a:t>Mutationen</a:t>
            </a:r>
            <a:endParaRPr lang="en-US" sz="3200" b="1" dirty="0" smtClean="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4294967295"/>
          </p:nvPr>
        </p:nvSpPr>
        <p:spPr>
          <a:xfrm>
            <a:off x="8610600" y="6324600"/>
            <a:ext cx="533400" cy="365125"/>
          </a:xfrm>
          <a:prstGeom prst="rect">
            <a:avLst/>
          </a:prstGeom>
        </p:spPr>
        <p:txBody>
          <a:bodyPr/>
          <a:lstStyle/>
          <a:p>
            <a:fld id="{FCFFB291-3809-924B-B219-BF82BEEBDF50}" type="slidenum">
              <a:rPr lang="en-US" smtClean="0">
                <a:solidFill>
                  <a:prstClr val="white"/>
                </a:solidFill>
                <a:latin typeface="Calibri"/>
              </a:rPr>
              <a:pPr/>
              <a:t>36</a:t>
            </a:fld>
            <a:endParaRPr lang="en-US">
              <a:solidFill>
                <a:prstClr val="white"/>
              </a:solidFill>
              <a:latin typeface="Calibri"/>
            </a:endParaRPr>
          </a:p>
        </p:txBody>
      </p:sp>
      <p:pic>
        <p:nvPicPr>
          <p:cNvPr id="13" name="Picture 11" descr="fetchObjectAttach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659" y="1822724"/>
            <a:ext cx="6791225" cy="45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bwMode="auto">
          <a:xfrm>
            <a:off x="3008940" y="3326007"/>
            <a:ext cx="514090" cy="453547"/>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863600" rtl="0" eaLnBrk="1" fontAlgn="base" latinLnBrk="0" hangingPunct="1">
              <a:lnSpc>
                <a:spcPct val="100000"/>
              </a:lnSpc>
              <a:spcBef>
                <a:spcPct val="0"/>
              </a:spcBef>
              <a:spcAft>
                <a:spcPct val="0"/>
              </a:spcAft>
              <a:buClrTx/>
              <a:buSzTx/>
              <a:buFontTx/>
              <a:buNone/>
              <a:tabLst/>
            </a:pPr>
            <a:endParaRPr kumimoji="0" lang="de-DE" sz="17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4114422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6822341" cy="6184900"/>
          </a:xfrm>
          <a:prstGeom prst="rect">
            <a:avLst/>
          </a:prstGeom>
        </p:spPr>
      </p:pic>
      <p:sp>
        <p:nvSpPr>
          <p:cNvPr id="7" name="Textfeld 6"/>
          <p:cNvSpPr txBox="1"/>
          <p:nvPr/>
        </p:nvSpPr>
        <p:spPr>
          <a:xfrm>
            <a:off x="730250" y="1005417"/>
            <a:ext cx="5503333" cy="1046440"/>
          </a:xfrm>
          <a:prstGeom prst="rect">
            <a:avLst/>
          </a:prstGeom>
          <a:noFill/>
        </p:spPr>
        <p:txBody>
          <a:bodyPr wrap="square" rtlCol="0">
            <a:spAutoFit/>
          </a:bodyPr>
          <a:lstStyle/>
          <a:p>
            <a:r>
              <a:rPr lang="en-US" sz="4400" b="1" dirty="0" err="1" smtClean="0">
                <a:solidFill>
                  <a:prstClr val="white"/>
                </a:solidFill>
                <a:latin typeface="Helvetica Neue"/>
                <a:ea typeface="ＭＳ Ｐゴシック" charset="0"/>
                <a:cs typeface="Helvetica Neue"/>
              </a:rPr>
              <a:t>Vielen</a:t>
            </a:r>
            <a:r>
              <a:rPr lang="en-US" sz="4400" b="1" dirty="0" smtClean="0">
                <a:solidFill>
                  <a:prstClr val="white"/>
                </a:solidFill>
                <a:latin typeface="Helvetica Neue"/>
                <a:ea typeface="ＭＳ Ｐゴシック" charset="0"/>
                <a:cs typeface="Helvetica Neue"/>
              </a:rPr>
              <a:t> Dank!</a:t>
            </a:r>
          </a:p>
          <a:p>
            <a:endParaRPr lang="de-DE" dirty="0">
              <a:solidFill>
                <a:prstClr val="black"/>
              </a:solidFill>
              <a:latin typeface="Calibri"/>
            </a:endParaRPr>
          </a:p>
        </p:txBody>
      </p:sp>
      <p:grpSp>
        <p:nvGrpSpPr>
          <p:cNvPr id="9" name="Group 8"/>
          <p:cNvGrpSpPr/>
          <p:nvPr/>
        </p:nvGrpSpPr>
        <p:grpSpPr>
          <a:xfrm>
            <a:off x="-1687" y="6329086"/>
            <a:ext cx="9144000" cy="528914"/>
            <a:chOff x="0" y="6329086"/>
            <a:chExt cx="9144000" cy="528914"/>
          </a:xfrm>
        </p:grpSpPr>
        <p:pic>
          <p:nvPicPr>
            <p:cNvPr id="10"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grpSp>
    </p:spTree>
    <p:extLst>
      <p:ext uri="{BB962C8B-B14F-4D97-AF65-F5344CB8AC3E}">
        <p14:creationId xmlns:p14="http://schemas.microsoft.com/office/powerpoint/2010/main" val="3373745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Ursachen</a:t>
            </a:r>
            <a:r>
              <a:rPr lang="en-US" sz="3200" b="1" dirty="0" smtClean="0">
                <a:solidFill>
                  <a:prstClr val="white"/>
                </a:solidFill>
                <a:latin typeface="Helvetica Neue"/>
                <a:ea typeface="ＭＳ Ｐゴシック" charset="0"/>
                <a:cs typeface="Helvetica Neue"/>
              </a:rPr>
              <a:t> der </a:t>
            </a:r>
            <a:r>
              <a:rPr lang="en-US" sz="3200" b="1" dirty="0" err="1" smtClean="0">
                <a:solidFill>
                  <a:prstClr val="white"/>
                </a:solidFill>
                <a:latin typeface="Helvetica Neue"/>
                <a:ea typeface="ＭＳ Ｐゴシック" charset="0"/>
                <a:cs typeface="Helvetica Neue"/>
              </a:rPr>
              <a:t>Herzerkrankungen</a:t>
            </a:r>
            <a:endParaRPr lang="en-US" sz="3200" b="1" dirty="0" smtClean="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4</a:t>
            </a:fld>
            <a:endParaRPr lang="en-US">
              <a:solidFill>
                <a:prstClr val="white"/>
              </a:solidFill>
              <a:latin typeface="Calibri"/>
            </a:endParaRPr>
          </a:p>
        </p:txBody>
      </p:sp>
      <p:sp>
        <p:nvSpPr>
          <p:cNvPr id="12" name="AutoShape 11"/>
          <p:cNvSpPr>
            <a:spLocks noChangeArrowheads="1"/>
          </p:cNvSpPr>
          <p:nvPr/>
        </p:nvSpPr>
        <p:spPr bwMode="auto">
          <a:xfrm rot="5400000">
            <a:off x="4279900" y="-19050"/>
            <a:ext cx="1592263" cy="6913563"/>
          </a:xfrm>
          <a:prstGeom prst="flowChartMerge">
            <a:avLst/>
          </a:prstGeom>
          <a:solidFill>
            <a:srgbClr val="FF0000">
              <a:alpha val="66000"/>
            </a:srgbClr>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fontAlgn="base">
              <a:spcBef>
                <a:spcPct val="0"/>
              </a:spcBef>
              <a:spcAft>
                <a:spcPct val="0"/>
              </a:spcAft>
              <a:defRPr/>
            </a:pPr>
            <a:endParaRPr lang="de-DE">
              <a:solidFill>
                <a:srgbClr val="000000"/>
              </a:solidFill>
              <a:latin typeface="Arial" charset="0"/>
              <a:ea typeface="ＭＳ Ｐゴシック" charset="0"/>
              <a:cs typeface="ＭＳ Ｐゴシック" charset="0"/>
            </a:endParaRPr>
          </a:p>
        </p:txBody>
      </p:sp>
      <p:sp>
        <p:nvSpPr>
          <p:cNvPr id="13" name="AutoShape 12"/>
          <p:cNvSpPr>
            <a:spLocks noChangeArrowheads="1"/>
          </p:cNvSpPr>
          <p:nvPr/>
        </p:nvSpPr>
        <p:spPr bwMode="auto">
          <a:xfrm rot="16200000">
            <a:off x="3524251" y="-128588"/>
            <a:ext cx="1592262" cy="7129463"/>
          </a:xfrm>
          <a:prstGeom prst="flowChartMerge">
            <a:avLst/>
          </a:prstGeom>
          <a:solidFill>
            <a:srgbClr val="008000">
              <a:alpha val="60001"/>
            </a:srgbClr>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fontAlgn="base">
              <a:spcBef>
                <a:spcPct val="0"/>
              </a:spcBef>
              <a:spcAft>
                <a:spcPct val="0"/>
              </a:spcAft>
              <a:defRPr/>
            </a:pPr>
            <a:endParaRPr lang="de-DE">
              <a:solidFill>
                <a:srgbClr val="000000"/>
              </a:solidFill>
              <a:latin typeface="Arial" charset="0"/>
              <a:ea typeface="ＭＳ Ｐゴシック" charset="0"/>
              <a:cs typeface="ＭＳ Ｐゴシック" charset="0"/>
            </a:endParaRPr>
          </a:p>
        </p:txBody>
      </p:sp>
      <p:sp>
        <p:nvSpPr>
          <p:cNvPr id="14" name="Text Box 13"/>
          <p:cNvSpPr txBox="1">
            <a:spLocks noChangeArrowheads="1"/>
          </p:cNvSpPr>
          <p:nvPr/>
        </p:nvSpPr>
        <p:spPr bwMode="auto">
          <a:xfrm>
            <a:off x="1023938" y="1816894"/>
            <a:ext cx="1771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i="1">
                <a:solidFill>
                  <a:srgbClr val="000000"/>
                </a:solidFill>
                <a:latin typeface="Arial" charset="0"/>
                <a:ea typeface="ＭＳ Ｐゴシック" charset="0"/>
                <a:cs typeface="ＭＳ Ｐゴシック" charset="0"/>
              </a:rPr>
              <a:t>Umweltfaktoren</a:t>
            </a:r>
          </a:p>
        </p:txBody>
      </p:sp>
      <p:sp>
        <p:nvSpPr>
          <p:cNvPr id="16" name="Text Box 14"/>
          <p:cNvSpPr txBox="1">
            <a:spLocks noChangeArrowheads="1"/>
          </p:cNvSpPr>
          <p:nvPr/>
        </p:nvSpPr>
        <p:spPr bwMode="auto">
          <a:xfrm>
            <a:off x="6156325" y="1797844"/>
            <a:ext cx="2305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i="1">
                <a:solidFill>
                  <a:srgbClr val="000000"/>
                </a:solidFill>
                <a:latin typeface="Arial" charset="0"/>
                <a:ea typeface="ＭＳ Ｐゴシック" charset="0"/>
                <a:cs typeface="ＭＳ Ｐゴシック" charset="0"/>
              </a:rPr>
              <a:t>Genetische Faktoren</a:t>
            </a:r>
          </a:p>
        </p:txBody>
      </p:sp>
      <p:sp>
        <p:nvSpPr>
          <p:cNvPr id="18" name="Text Box 16"/>
          <p:cNvSpPr txBox="1">
            <a:spLocks noChangeArrowheads="1"/>
          </p:cNvSpPr>
          <p:nvPr/>
        </p:nvSpPr>
        <p:spPr bwMode="auto">
          <a:xfrm>
            <a:off x="1763713" y="4364037"/>
            <a:ext cx="2813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Koronare Herzerkrankung</a:t>
            </a:r>
          </a:p>
        </p:txBody>
      </p:sp>
      <p:sp>
        <p:nvSpPr>
          <p:cNvPr id="19" name="Text Box 17"/>
          <p:cNvSpPr txBox="1">
            <a:spLocks noChangeArrowheads="1"/>
          </p:cNvSpPr>
          <p:nvPr/>
        </p:nvSpPr>
        <p:spPr bwMode="auto">
          <a:xfrm>
            <a:off x="5210175" y="4364037"/>
            <a:ext cx="202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Kardiomyopathien</a:t>
            </a:r>
          </a:p>
        </p:txBody>
      </p:sp>
      <p:sp>
        <p:nvSpPr>
          <p:cNvPr id="20" name="Text Box 18"/>
          <p:cNvSpPr txBox="1">
            <a:spLocks noChangeArrowheads="1"/>
          </p:cNvSpPr>
          <p:nvPr/>
        </p:nvSpPr>
        <p:spPr bwMode="auto">
          <a:xfrm>
            <a:off x="3276600" y="4789487"/>
            <a:ext cx="2546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Angeborene Herzfehler</a:t>
            </a:r>
          </a:p>
        </p:txBody>
      </p:sp>
      <p:sp>
        <p:nvSpPr>
          <p:cNvPr id="21" name="Text Box 19"/>
          <p:cNvSpPr txBox="1">
            <a:spLocks noChangeArrowheads="1"/>
          </p:cNvSpPr>
          <p:nvPr/>
        </p:nvSpPr>
        <p:spPr bwMode="auto">
          <a:xfrm>
            <a:off x="4117975" y="5229225"/>
            <a:ext cx="2254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Arterielle Hypertonie</a:t>
            </a:r>
          </a:p>
        </p:txBody>
      </p:sp>
      <p:sp>
        <p:nvSpPr>
          <p:cNvPr id="22" name="Text Box 20"/>
          <p:cNvSpPr txBox="1">
            <a:spLocks noChangeArrowheads="1"/>
          </p:cNvSpPr>
          <p:nvPr/>
        </p:nvSpPr>
        <p:spPr bwMode="auto">
          <a:xfrm>
            <a:off x="7754938" y="4364037"/>
            <a:ext cx="704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HCM</a:t>
            </a:r>
          </a:p>
        </p:txBody>
      </p:sp>
      <p:sp>
        <p:nvSpPr>
          <p:cNvPr id="23" name="Text Box 21"/>
          <p:cNvSpPr txBox="1">
            <a:spLocks noChangeArrowheads="1"/>
          </p:cNvSpPr>
          <p:nvPr/>
        </p:nvSpPr>
        <p:spPr bwMode="auto">
          <a:xfrm>
            <a:off x="5940425" y="4795837"/>
            <a:ext cx="704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DCM</a:t>
            </a:r>
          </a:p>
        </p:txBody>
      </p:sp>
      <p:sp>
        <p:nvSpPr>
          <p:cNvPr id="24" name="Text Box 22"/>
          <p:cNvSpPr txBox="1">
            <a:spLocks noChangeArrowheads="1"/>
          </p:cNvSpPr>
          <p:nvPr/>
        </p:nvSpPr>
        <p:spPr bwMode="auto">
          <a:xfrm>
            <a:off x="1403350" y="4795837"/>
            <a:ext cx="1339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Myokarditis</a:t>
            </a:r>
          </a:p>
        </p:txBody>
      </p:sp>
      <p:sp>
        <p:nvSpPr>
          <p:cNvPr id="25" name="Oval 24"/>
          <p:cNvSpPr>
            <a:spLocks noChangeArrowheads="1"/>
          </p:cNvSpPr>
          <p:nvPr/>
        </p:nvSpPr>
        <p:spPr bwMode="auto">
          <a:xfrm>
            <a:off x="6011863" y="1726407"/>
            <a:ext cx="2663825" cy="576262"/>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fontAlgn="base">
              <a:spcBef>
                <a:spcPct val="0"/>
              </a:spcBef>
              <a:spcAft>
                <a:spcPct val="0"/>
              </a:spcAft>
              <a:defRPr/>
            </a:pPr>
            <a:endParaRPr lang="de-DE">
              <a:solidFill>
                <a:srgbClr val="000000"/>
              </a:solidFill>
              <a:latin typeface="Arial" charset="0"/>
              <a:ea typeface="ＭＳ Ｐゴシック" charset="0"/>
              <a:cs typeface="ＭＳ Ｐゴシック" charset="0"/>
            </a:endParaRPr>
          </a:p>
        </p:txBody>
      </p:sp>
      <p:sp>
        <p:nvSpPr>
          <p:cNvPr id="26" name="Text Box 25"/>
          <p:cNvSpPr txBox="1">
            <a:spLocks noChangeArrowheads="1"/>
          </p:cNvSpPr>
          <p:nvPr/>
        </p:nvSpPr>
        <p:spPr bwMode="auto">
          <a:xfrm>
            <a:off x="7235825" y="5229225"/>
            <a:ext cx="819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ARVC</a:t>
            </a:r>
          </a:p>
        </p:txBody>
      </p:sp>
      <p:sp>
        <p:nvSpPr>
          <p:cNvPr id="27" name="Text Box 26"/>
          <p:cNvSpPr txBox="1">
            <a:spLocks noChangeArrowheads="1"/>
          </p:cNvSpPr>
          <p:nvPr/>
        </p:nvSpPr>
        <p:spPr bwMode="auto">
          <a:xfrm>
            <a:off x="7596188" y="4797425"/>
            <a:ext cx="793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LVNC</a:t>
            </a:r>
          </a:p>
        </p:txBody>
      </p:sp>
      <p:sp>
        <p:nvSpPr>
          <p:cNvPr id="28" name="Text Box 27"/>
          <p:cNvSpPr txBox="1">
            <a:spLocks noChangeArrowheads="1"/>
          </p:cNvSpPr>
          <p:nvPr/>
        </p:nvSpPr>
        <p:spPr bwMode="auto">
          <a:xfrm>
            <a:off x="6227763" y="5732462"/>
            <a:ext cx="1073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Long QT</a:t>
            </a:r>
          </a:p>
        </p:txBody>
      </p:sp>
      <p:sp>
        <p:nvSpPr>
          <p:cNvPr id="29" name="Text Box 28"/>
          <p:cNvSpPr txBox="1">
            <a:spLocks noChangeArrowheads="1"/>
          </p:cNvSpPr>
          <p:nvPr/>
        </p:nvSpPr>
        <p:spPr bwMode="auto">
          <a:xfrm>
            <a:off x="7386638" y="5732462"/>
            <a:ext cx="1047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Brugada</a:t>
            </a:r>
          </a:p>
        </p:txBody>
      </p:sp>
      <p:sp>
        <p:nvSpPr>
          <p:cNvPr id="30" name="Text Box 29"/>
          <p:cNvSpPr txBox="1">
            <a:spLocks noChangeArrowheads="1"/>
          </p:cNvSpPr>
          <p:nvPr/>
        </p:nvSpPr>
        <p:spPr bwMode="auto">
          <a:xfrm>
            <a:off x="4140200" y="5732462"/>
            <a:ext cx="1733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a:solidFill>
                  <a:srgbClr val="000000"/>
                </a:solidFill>
                <a:latin typeface="Arial" charset="0"/>
                <a:ea typeface="ＭＳ Ｐゴシック" charset="0"/>
                <a:cs typeface="ＭＳ Ｐゴシック" charset="0"/>
              </a:rPr>
              <a:t>Vorhofflimmern</a:t>
            </a:r>
          </a:p>
        </p:txBody>
      </p:sp>
    </p:spTree>
    <p:extLst>
      <p:ext uri="{BB962C8B-B14F-4D97-AF65-F5344CB8AC3E}">
        <p14:creationId xmlns:p14="http://schemas.microsoft.com/office/powerpoint/2010/main" val="38861807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Koronare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Herzerkrankung</a:t>
            </a:r>
            <a:r>
              <a:rPr lang="en-US" sz="3200" b="1" dirty="0" smtClean="0">
                <a:solidFill>
                  <a:prstClr val="white"/>
                </a:solidFill>
                <a:latin typeface="Helvetica Neue"/>
                <a:ea typeface="ＭＳ Ｐゴシック" charset="0"/>
                <a:cs typeface="Helvetica Neue"/>
              </a:rPr>
              <a:t> und </a:t>
            </a:r>
            <a:r>
              <a:rPr lang="en-US" sz="3200" b="1" dirty="0" err="1" smtClean="0">
                <a:solidFill>
                  <a:prstClr val="white"/>
                </a:solidFill>
                <a:latin typeface="Helvetica Neue"/>
                <a:ea typeface="ＭＳ Ｐゴシック" charset="0"/>
                <a:cs typeface="Helvetica Neue"/>
              </a:rPr>
              <a:t>Herzinfarkt</a:t>
            </a:r>
            <a:endParaRPr lang="en-US" sz="3200" b="1" dirty="0" smtClean="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5</a:t>
            </a:fld>
            <a:endParaRPr lang="en-US">
              <a:solidFill>
                <a:prstClr val="white"/>
              </a:solidFill>
              <a:latin typeface="Calibri"/>
            </a:endParaRPr>
          </a:p>
        </p:txBody>
      </p:sp>
      <p:pic>
        <p:nvPicPr>
          <p:cNvPr id="3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30651"/>
          <a:stretch/>
        </p:blipFill>
        <p:spPr bwMode="auto">
          <a:xfrm>
            <a:off x="380986" y="1770732"/>
            <a:ext cx="3619500" cy="307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2" name="Picture 7" descr="KoroVorherNachherKle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0940" y="4260963"/>
            <a:ext cx="3719660" cy="181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Box 16"/>
          <p:cNvSpPr txBox="1">
            <a:spLocks noChangeArrowheads="1"/>
          </p:cNvSpPr>
          <p:nvPr/>
        </p:nvSpPr>
        <p:spPr bwMode="auto">
          <a:xfrm>
            <a:off x="4418353" y="3898757"/>
            <a:ext cx="44550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400" dirty="0">
                <a:solidFill>
                  <a:srgbClr val="000000"/>
                </a:solidFill>
                <a:latin typeface="Helvetica Neue"/>
                <a:ea typeface="ＭＳ Ｐゴシック" charset="0"/>
                <a:cs typeface="Helvetica Neue"/>
              </a:rPr>
              <a:t>PTCA = perkutane </a:t>
            </a:r>
            <a:r>
              <a:rPr lang="de-DE" sz="1400" dirty="0" err="1">
                <a:solidFill>
                  <a:srgbClr val="000000"/>
                </a:solidFill>
                <a:latin typeface="Helvetica Neue"/>
                <a:ea typeface="ＭＳ Ｐゴシック" charset="0"/>
                <a:cs typeface="Helvetica Neue"/>
              </a:rPr>
              <a:t>transluminare</a:t>
            </a:r>
            <a:r>
              <a:rPr lang="de-DE" sz="1400" dirty="0">
                <a:solidFill>
                  <a:srgbClr val="000000"/>
                </a:solidFill>
                <a:latin typeface="Helvetica Neue"/>
                <a:ea typeface="ＭＳ Ｐゴシック" charset="0"/>
                <a:cs typeface="Helvetica Neue"/>
              </a:rPr>
              <a:t> </a:t>
            </a:r>
            <a:r>
              <a:rPr lang="de-DE" sz="1400" dirty="0" err="1">
                <a:solidFill>
                  <a:srgbClr val="000000"/>
                </a:solidFill>
                <a:latin typeface="Helvetica Neue"/>
                <a:ea typeface="ＭＳ Ｐゴシック" charset="0"/>
                <a:cs typeface="Helvetica Neue"/>
              </a:rPr>
              <a:t>Koronarangioplastie</a:t>
            </a:r>
            <a:endParaRPr lang="de-DE" sz="1400" dirty="0">
              <a:solidFill>
                <a:srgbClr val="000000"/>
              </a:solidFill>
              <a:latin typeface="Helvetica Neue"/>
              <a:ea typeface="ＭＳ Ｐゴシック" charset="0"/>
              <a:cs typeface="Helvetica Neue"/>
            </a:endParaRPr>
          </a:p>
        </p:txBody>
      </p:sp>
    </p:spTree>
    <p:extLst>
      <p:ext uri="{BB962C8B-B14F-4D97-AF65-F5344CB8AC3E}">
        <p14:creationId xmlns:p14="http://schemas.microsoft.com/office/powerpoint/2010/main" val="29008227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Kardiomyopathien</a:t>
            </a:r>
            <a:endParaRPr lang="en-US" sz="3200" b="1" dirty="0" smtClean="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6</a:t>
            </a:fld>
            <a:endParaRPr lang="en-US">
              <a:solidFill>
                <a:prstClr val="white"/>
              </a:solidFill>
              <a:latin typeface="Calibri"/>
            </a:endParaRPr>
          </a:p>
        </p:txBody>
      </p:sp>
      <p:pic>
        <p:nvPicPr>
          <p:cNvPr id="1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757" y="3507968"/>
            <a:ext cx="4032250" cy="67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Textfeld 3"/>
          <p:cNvSpPr txBox="1"/>
          <p:nvPr/>
        </p:nvSpPr>
        <p:spPr>
          <a:xfrm>
            <a:off x="209605" y="1750716"/>
            <a:ext cx="4204421" cy="923330"/>
          </a:xfrm>
          <a:prstGeom prst="rect">
            <a:avLst/>
          </a:prstGeom>
          <a:noFill/>
        </p:spPr>
        <p:txBody>
          <a:bodyPr wrap="square" rtlCol="0">
            <a:spAutoFit/>
          </a:bodyPr>
          <a:lstStyle/>
          <a:p>
            <a:r>
              <a:rPr lang="de-DE" dirty="0" smtClean="0"/>
              <a:t>Definition: </a:t>
            </a:r>
            <a:r>
              <a:rPr lang="de-DE" dirty="0" err="1" smtClean="0"/>
              <a:t>Kardiomyopathien</a:t>
            </a:r>
            <a:r>
              <a:rPr lang="de-DE" dirty="0" smtClean="0"/>
              <a:t> sind Herzmuskelerkrankungen mit unbekannter Ursache</a:t>
            </a:r>
            <a:endParaRPr lang="de-DE" dirty="0"/>
          </a:p>
        </p:txBody>
      </p:sp>
    </p:spTree>
    <p:extLst>
      <p:ext uri="{BB962C8B-B14F-4D97-AF65-F5344CB8AC3E}">
        <p14:creationId xmlns:p14="http://schemas.microsoft.com/office/powerpoint/2010/main" val="31013451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1077218"/>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Hypertrophe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Kardiomyopathie</a:t>
            </a:r>
            <a:r>
              <a:rPr lang="en-US" sz="3200" b="1" dirty="0" smtClean="0">
                <a:solidFill>
                  <a:prstClr val="white"/>
                </a:solidFill>
                <a:latin typeface="Helvetica Neue"/>
                <a:ea typeface="ＭＳ Ｐゴシック" charset="0"/>
                <a:cs typeface="Helvetica Neue"/>
              </a:rPr>
              <a:t> (HCM) und </a:t>
            </a:r>
            <a:r>
              <a:rPr lang="en-US" sz="3200" b="1" dirty="0" err="1" smtClean="0">
                <a:solidFill>
                  <a:prstClr val="white"/>
                </a:solidFill>
                <a:latin typeface="Helvetica Neue"/>
                <a:ea typeface="ＭＳ Ｐゴシック" charset="0"/>
                <a:cs typeface="Helvetica Neue"/>
              </a:rPr>
              <a:t>Dilatative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Kardiomyopathie</a:t>
            </a:r>
            <a:r>
              <a:rPr lang="en-US" sz="3200" b="1" dirty="0" smtClean="0">
                <a:solidFill>
                  <a:prstClr val="white"/>
                </a:solidFill>
                <a:latin typeface="Helvetica Neue"/>
                <a:ea typeface="ＭＳ Ｐゴシック" charset="0"/>
                <a:cs typeface="Helvetica Neue"/>
              </a:rPr>
              <a:t> (DCM) </a:t>
            </a: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7</a:t>
            </a:fld>
            <a:endParaRPr lang="en-US">
              <a:solidFill>
                <a:prstClr val="white"/>
              </a:solidFill>
              <a:latin typeface="Calibri"/>
            </a:endParaRPr>
          </a:p>
        </p:txBody>
      </p:sp>
      <p:pic>
        <p:nvPicPr>
          <p:cNvPr id="10" name="Picture 3" descr="Bild1"/>
          <p:cNvPicPr>
            <a:picLocks noGrp="1" noChangeAspect="1" noChangeArrowheads="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956254" y="1862875"/>
            <a:ext cx="7370763" cy="3149600"/>
          </a:xfrm>
        </p:spPr>
      </p:pic>
      <p:sp>
        <p:nvSpPr>
          <p:cNvPr id="12" name="Text Box 5"/>
          <p:cNvSpPr txBox="1">
            <a:spLocks noChangeArrowheads="1"/>
          </p:cNvSpPr>
          <p:nvPr/>
        </p:nvSpPr>
        <p:spPr bwMode="auto">
          <a:xfrm>
            <a:off x="3831331" y="1558075"/>
            <a:ext cx="776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eaLnBrk="1" fontAlgn="base" hangingPunct="1">
              <a:spcBef>
                <a:spcPct val="0"/>
              </a:spcBef>
              <a:spcAft>
                <a:spcPct val="0"/>
              </a:spcAft>
            </a:pPr>
            <a:r>
              <a:rPr lang="de-DE" sz="1400" b="1" dirty="0">
                <a:solidFill>
                  <a:srgbClr val="000000"/>
                </a:solidFill>
              </a:rPr>
              <a:t>normal</a:t>
            </a:r>
          </a:p>
        </p:txBody>
      </p:sp>
      <p:sp>
        <p:nvSpPr>
          <p:cNvPr id="13" name="Text Box 6"/>
          <p:cNvSpPr txBox="1">
            <a:spLocks noChangeArrowheads="1"/>
          </p:cNvSpPr>
          <p:nvPr/>
        </p:nvSpPr>
        <p:spPr bwMode="auto">
          <a:xfrm>
            <a:off x="1660102" y="1534502"/>
            <a:ext cx="588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eaLnBrk="1" fontAlgn="base" hangingPunct="1">
              <a:spcBef>
                <a:spcPct val="0"/>
              </a:spcBef>
              <a:spcAft>
                <a:spcPct val="0"/>
              </a:spcAft>
            </a:pPr>
            <a:r>
              <a:rPr lang="de-DE" sz="1400" b="1" dirty="0">
                <a:solidFill>
                  <a:srgbClr val="000000"/>
                </a:solidFill>
              </a:rPr>
              <a:t>HCM</a:t>
            </a:r>
          </a:p>
        </p:txBody>
      </p:sp>
      <p:sp>
        <p:nvSpPr>
          <p:cNvPr id="16" name="Text Box 9"/>
          <p:cNvSpPr txBox="1">
            <a:spLocks noChangeArrowheads="1"/>
          </p:cNvSpPr>
          <p:nvPr/>
        </p:nvSpPr>
        <p:spPr bwMode="auto">
          <a:xfrm>
            <a:off x="23945" y="5379187"/>
            <a:ext cx="332784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dirty="0">
                <a:solidFill>
                  <a:srgbClr val="000000"/>
                </a:solidFill>
                <a:latin typeface="Arial" charset="0"/>
                <a:ea typeface="ＭＳ Ｐゴシック" charset="0"/>
                <a:cs typeface="ＭＳ Ｐゴシック" charset="0"/>
              </a:rPr>
              <a:t>Ursache:  Genetisch (ca. 80%</a:t>
            </a:r>
            <a:r>
              <a:rPr lang="de-DE" dirty="0" smtClean="0">
                <a:solidFill>
                  <a:srgbClr val="000000"/>
                </a:solidFill>
                <a:latin typeface="Arial" charset="0"/>
                <a:ea typeface="ＭＳ Ｐゴシック" charset="0"/>
                <a:cs typeface="ＭＳ Ｐゴシック" charset="0"/>
              </a:rPr>
              <a:t>)</a:t>
            </a:r>
          </a:p>
        </p:txBody>
      </p:sp>
      <p:sp>
        <p:nvSpPr>
          <p:cNvPr id="18" name="Text Box 10"/>
          <p:cNvSpPr txBox="1">
            <a:spLocks noChangeArrowheads="1"/>
          </p:cNvSpPr>
          <p:nvPr/>
        </p:nvSpPr>
        <p:spPr bwMode="auto">
          <a:xfrm>
            <a:off x="0" y="5012475"/>
            <a:ext cx="3600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dirty="0">
                <a:solidFill>
                  <a:srgbClr val="000000"/>
                </a:solidFill>
                <a:latin typeface="Arial" charset="0"/>
                <a:ea typeface="ＭＳ Ｐゴシック" charset="0"/>
                <a:cs typeface="ＭＳ Ｐゴシック" charset="0"/>
              </a:rPr>
              <a:t>Häufigkeit (Inzidenz): 2,5/100.000</a:t>
            </a:r>
          </a:p>
        </p:txBody>
      </p:sp>
      <p:sp>
        <p:nvSpPr>
          <p:cNvPr id="19" name="Text Box 6"/>
          <p:cNvSpPr txBox="1">
            <a:spLocks noChangeArrowheads="1"/>
          </p:cNvSpPr>
          <p:nvPr/>
        </p:nvSpPr>
        <p:spPr bwMode="auto">
          <a:xfrm>
            <a:off x="6582469" y="1558075"/>
            <a:ext cx="5889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eaLnBrk="1" fontAlgn="base" hangingPunct="1">
              <a:spcBef>
                <a:spcPct val="0"/>
              </a:spcBef>
              <a:spcAft>
                <a:spcPct val="0"/>
              </a:spcAft>
            </a:pPr>
            <a:r>
              <a:rPr lang="de-DE" sz="1400" b="1" dirty="0">
                <a:solidFill>
                  <a:srgbClr val="000000"/>
                </a:solidFill>
              </a:rPr>
              <a:t>DCM</a:t>
            </a:r>
          </a:p>
        </p:txBody>
      </p:sp>
      <p:sp>
        <p:nvSpPr>
          <p:cNvPr id="20" name="Text Box 9"/>
          <p:cNvSpPr txBox="1">
            <a:spLocks noChangeArrowheads="1"/>
          </p:cNvSpPr>
          <p:nvPr/>
        </p:nvSpPr>
        <p:spPr bwMode="auto">
          <a:xfrm>
            <a:off x="5337954" y="5405756"/>
            <a:ext cx="3717245"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defTabSz="914400" fontAlgn="base">
              <a:spcBef>
                <a:spcPct val="0"/>
              </a:spcBef>
              <a:spcAft>
                <a:spcPct val="0"/>
              </a:spcAft>
              <a:defRPr/>
            </a:pPr>
            <a:r>
              <a:rPr lang="de-DE" dirty="0">
                <a:solidFill>
                  <a:srgbClr val="000000"/>
                </a:solidFill>
                <a:latin typeface="Arial" charset="0"/>
                <a:ea typeface="ＭＳ Ｐゴシック" charset="0"/>
                <a:cs typeface="ＭＳ Ｐゴシック" charset="0"/>
              </a:rPr>
              <a:t>Ursache:  Unbekannt (ca. 60%</a:t>
            </a:r>
            <a:r>
              <a:rPr lang="de-DE" dirty="0" smtClean="0">
                <a:solidFill>
                  <a:srgbClr val="000000"/>
                </a:solidFill>
                <a:latin typeface="Arial" charset="0"/>
                <a:ea typeface="ＭＳ Ｐゴシック" charset="0"/>
                <a:cs typeface="ＭＳ Ｐゴシック" charset="0"/>
              </a:rPr>
              <a:t>)</a:t>
            </a:r>
          </a:p>
          <a:p>
            <a:pPr defTabSz="914400" fontAlgn="base">
              <a:spcBef>
                <a:spcPct val="0"/>
              </a:spcBef>
              <a:spcAft>
                <a:spcPct val="0"/>
              </a:spcAft>
              <a:defRPr/>
            </a:pPr>
            <a:r>
              <a:rPr lang="de-DE" dirty="0" smtClean="0">
                <a:solidFill>
                  <a:srgbClr val="000000"/>
                </a:solidFill>
                <a:latin typeface="Arial" charset="0"/>
                <a:ea typeface="ＭＳ Ｐゴシック" charset="0"/>
                <a:cs typeface="ＭＳ Ｐゴシック" charset="0"/>
              </a:rPr>
              <a:t>Herzmuskelentzündung </a:t>
            </a:r>
            <a:r>
              <a:rPr lang="de-DE" dirty="0">
                <a:solidFill>
                  <a:srgbClr val="000000"/>
                </a:solidFill>
                <a:latin typeface="Arial" charset="0"/>
                <a:ea typeface="ＭＳ Ｐゴシック" charset="0"/>
                <a:cs typeface="ＭＳ Ｐゴシック" charset="0"/>
              </a:rPr>
              <a:t>(ca. 15%</a:t>
            </a:r>
            <a:r>
              <a:rPr lang="de-DE" dirty="0" smtClean="0">
                <a:solidFill>
                  <a:srgbClr val="000000"/>
                </a:solidFill>
                <a:latin typeface="Arial" charset="0"/>
                <a:ea typeface="ＭＳ Ｐゴシック" charset="0"/>
                <a:cs typeface="ＭＳ Ｐゴシック" charset="0"/>
              </a:rPr>
              <a:t>)</a:t>
            </a:r>
          </a:p>
          <a:p>
            <a:pPr defTabSz="914400" fontAlgn="base">
              <a:spcBef>
                <a:spcPct val="0"/>
              </a:spcBef>
              <a:spcAft>
                <a:spcPct val="0"/>
              </a:spcAft>
              <a:defRPr/>
            </a:pPr>
            <a:r>
              <a:rPr lang="de-DE" dirty="0" smtClean="0">
                <a:solidFill>
                  <a:srgbClr val="000000"/>
                </a:solidFill>
                <a:latin typeface="Arial" charset="0"/>
                <a:ea typeface="ＭＳ Ｐゴシック" charset="0"/>
                <a:cs typeface="ＭＳ Ｐゴシック" charset="0"/>
              </a:rPr>
              <a:t>Genetisch </a:t>
            </a:r>
            <a:r>
              <a:rPr lang="de-DE" dirty="0">
                <a:solidFill>
                  <a:srgbClr val="000000"/>
                </a:solidFill>
                <a:latin typeface="Arial" charset="0"/>
                <a:ea typeface="ＭＳ Ｐゴシック" charset="0"/>
                <a:cs typeface="ＭＳ Ｐゴシック" charset="0"/>
              </a:rPr>
              <a:t>(ca. 25%</a:t>
            </a:r>
            <a:r>
              <a:rPr lang="de-DE" dirty="0" smtClean="0">
                <a:solidFill>
                  <a:srgbClr val="000000"/>
                </a:solidFill>
                <a:latin typeface="Arial" charset="0"/>
                <a:ea typeface="ＭＳ Ｐゴシック" charset="0"/>
                <a:cs typeface="ＭＳ Ｐゴシック" charset="0"/>
              </a:rPr>
              <a:t>)</a:t>
            </a:r>
            <a:endParaRPr lang="de-DE" dirty="0">
              <a:solidFill>
                <a:srgbClr val="000000"/>
              </a:solidFill>
              <a:latin typeface="Arial" charset="0"/>
              <a:ea typeface="ＭＳ Ｐゴシック" charset="0"/>
              <a:cs typeface="ＭＳ Ｐゴシック" charset="0"/>
            </a:endParaRPr>
          </a:p>
        </p:txBody>
      </p:sp>
      <p:sp>
        <p:nvSpPr>
          <p:cNvPr id="21" name="Text Box 10"/>
          <p:cNvSpPr txBox="1">
            <a:spLocks noChangeArrowheads="1"/>
          </p:cNvSpPr>
          <p:nvPr/>
        </p:nvSpPr>
        <p:spPr bwMode="auto">
          <a:xfrm>
            <a:off x="5337351" y="5012475"/>
            <a:ext cx="34439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dirty="0">
                <a:solidFill>
                  <a:srgbClr val="000000"/>
                </a:solidFill>
                <a:latin typeface="Arial" charset="0"/>
                <a:ea typeface="ＭＳ Ｐゴシック" charset="0"/>
                <a:cs typeface="ＭＳ Ｐゴシック" charset="0"/>
              </a:rPr>
              <a:t>Häufigkeit (Inzidenz)</a:t>
            </a:r>
            <a:r>
              <a:rPr lang="de-DE" dirty="0" smtClean="0">
                <a:solidFill>
                  <a:srgbClr val="000000"/>
                </a:solidFill>
                <a:latin typeface="Arial" charset="0"/>
                <a:ea typeface="ＭＳ Ｐゴシック" charset="0"/>
                <a:cs typeface="ＭＳ Ｐゴシック" charset="0"/>
              </a:rPr>
              <a:t>: 6</a:t>
            </a:r>
            <a:r>
              <a:rPr lang="de-DE" dirty="0">
                <a:solidFill>
                  <a:srgbClr val="000000"/>
                </a:solidFill>
                <a:latin typeface="Arial" charset="0"/>
                <a:ea typeface="ＭＳ Ｐゴシック" charset="0"/>
                <a:cs typeface="ＭＳ Ｐゴシック" charset="0"/>
              </a:rPr>
              <a:t>/100.000</a:t>
            </a:r>
          </a:p>
        </p:txBody>
      </p:sp>
    </p:spTree>
    <p:extLst>
      <p:ext uri="{BB962C8B-B14F-4D97-AF65-F5344CB8AC3E}">
        <p14:creationId xmlns:p14="http://schemas.microsoft.com/office/powerpoint/2010/main" val="181214651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penetrance"/>
          <p:cNvPicPr>
            <a:picLocks noGrp="1" noChangeAspect="1" noChangeArrowheads="1"/>
          </p:cNvPicPr>
          <p:nvPr>
            <p:ph/>
          </p:nvPr>
        </p:nvPicPr>
        <p:blipFill>
          <a:blip r:embed="rId3">
            <a:lum bright="-20000" contrast="40000"/>
            <a:extLst>
              <a:ext uri="{28A0092B-C50C-407E-A947-70E740481C1C}">
                <a14:useLocalDpi xmlns:a14="http://schemas.microsoft.com/office/drawing/2010/main" val="0"/>
              </a:ext>
            </a:extLst>
          </a:blip>
          <a:srcRect/>
          <a:stretch>
            <a:fillRect/>
          </a:stretch>
        </p:blipFill>
        <p:spPr>
          <a:xfrm>
            <a:off x="2897335" y="1543857"/>
            <a:ext cx="5190936" cy="481653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pic>
        <p:nvPicPr>
          <p:cNvPr id="5" name="Bild 4" descr="LTL_PPP_Vorlagen-2.jpg"/>
          <p:cNvPicPr>
            <a:picLocks noChangeAspect="1"/>
          </p:cNvPicPr>
          <p:nvPr/>
        </p:nvPicPr>
        <p:blipFill rotWithShape="1">
          <a:blip r:embed="rId4">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4">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4">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763014" cy="1077218"/>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Angeborene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Herzfehler</a:t>
            </a:r>
            <a:r>
              <a:rPr lang="en-US" sz="3200" b="1" dirty="0" smtClean="0">
                <a:solidFill>
                  <a:prstClr val="white"/>
                </a:solidFill>
                <a:latin typeface="Helvetica Neue"/>
                <a:ea typeface="ＭＳ Ｐゴシック" charset="0"/>
                <a:cs typeface="Helvetica Neue"/>
              </a:rPr>
              <a:t> - die </a:t>
            </a:r>
            <a:r>
              <a:rPr lang="en-US" sz="3200" b="1" dirty="0" err="1" smtClean="0">
                <a:solidFill>
                  <a:prstClr val="white"/>
                </a:solidFill>
                <a:latin typeface="Helvetica Neue"/>
                <a:ea typeface="ＭＳ Ｐゴシック" charset="0"/>
                <a:cs typeface="Helvetica Neue"/>
              </a:rPr>
              <a:t>häufigste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angeborene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Missbildung</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beim</a:t>
            </a:r>
            <a:r>
              <a:rPr lang="en-US" sz="3200" b="1" dirty="0" smtClean="0">
                <a:solidFill>
                  <a:prstClr val="white"/>
                </a:solidFill>
                <a:latin typeface="Helvetica Neue"/>
                <a:ea typeface="ＭＳ Ｐゴシック" charset="0"/>
                <a:cs typeface="Helvetica Neue"/>
              </a:rPr>
              <a:t> Menschen</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8</a:t>
            </a:fld>
            <a:endParaRPr lang="en-US">
              <a:solidFill>
                <a:prstClr val="white"/>
              </a:solidFill>
              <a:latin typeface="Calibri"/>
            </a:endParaRPr>
          </a:p>
        </p:txBody>
      </p:sp>
      <p:sp>
        <p:nvSpPr>
          <p:cNvPr id="9" name="Text Box 7"/>
          <p:cNvSpPr txBox="1">
            <a:spLocks noChangeArrowheads="1"/>
          </p:cNvSpPr>
          <p:nvPr/>
        </p:nvSpPr>
        <p:spPr bwMode="auto">
          <a:xfrm>
            <a:off x="19624" y="1543858"/>
            <a:ext cx="287771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2000" dirty="0">
                <a:solidFill>
                  <a:srgbClr val="000000"/>
                </a:solidFill>
                <a:latin typeface="Helvetica Neue"/>
                <a:ea typeface="ＭＳ Ｐゴシック" charset="0"/>
                <a:cs typeface="Helvetica Neue"/>
              </a:rPr>
              <a:t>Vererbungsmuster </a:t>
            </a:r>
            <a:endParaRPr lang="de-DE" sz="2000" dirty="0" smtClean="0">
              <a:solidFill>
                <a:srgbClr val="000000"/>
              </a:solidFill>
              <a:latin typeface="Helvetica Neue"/>
              <a:ea typeface="ＭＳ Ｐゴシック" charset="0"/>
              <a:cs typeface="Helvetica Neue"/>
            </a:endParaRPr>
          </a:p>
          <a:p>
            <a:pPr defTabSz="914400" fontAlgn="base">
              <a:spcBef>
                <a:spcPct val="0"/>
              </a:spcBef>
              <a:spcAft>
                <a:spcPct val="0"/>
              </a:spcAft>
              <a:defRPr/>
            </a:pPr>
            <a:r>
              <a:rPr lang="de-DE" sz="2000" dirty="0" smtClean="0">
                <a:solidFill>
                  <a:srgbClr val="000000"/>
                </a:solidFill>
                <a:latin typeface="Helvetica Neue"/>
                <a:ea typeface="ＭＳ Ｐゴシック" charset="0"/>
                <a:cs typeface="Helvetica Neue"/>
              </a:rPr>
              <a:t>angeborener </a:t>
            </a:r>
            <a:r>
              <a:rPr lang="de-DE" sz="2000" dirty="0">
                <a:solidFill>
                  <a:srgbClr val="000000"/>
                </a:solidFill>
                <a:latin typeface="Helvetica Neue"/>
                <a:ea typeface="ＭＳ Ｐゴシック" charset="0"/>
                <a:cs typeface="Helvetica Neue"/>
              </a:rPr>
              <a:t>Herzfehler</a:t>
            </a:r>
          </a:p>
        </p:txBody>
      </p:sp>
      <p:sp>
        <p:nvSpPr>
          <p:cNvPr id="10" name="Text Box 11"/>
          <p:cNvSpPr txBox="1">
            <a:spLocks noChangeArrowheads="1"/>
          </p:cNvSpPr>
          <p:nvPr/>
        </p:nvSpPr>
        <p:spPr bwMode="auto">
          <a:xfrm>
            <a:off x="19624" y="6019800"/>
            <a:ext cx="24685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defTabSz="914400" fontAlgn="base">
              <a:spcBef>
                <a:spcPct val="0"/>
              </a:spcBef>
              <a:spcAft>
                <a:spcPct val="0"/>
              </a:spcAft>
              <a:defRPr/>
            </a:pPr>
            <a:r>
              <a:rPr lang="de-DE" sz="1400" b="1" dirty="0" err="1">
                <a:solidFill>
                  <a:srgbClr val="000000"/>
                </a:solidFill>
                <a:latin typeface="Arial" charset="0"/>
                <a:ea typeface="ＭＳ Ｐゴシック" charset="0"/>
                <a:cs typeface="ＭＳ Ｐゴシック" charset="0"/>
              </a:rPr>
              <a:t>Shieh</a:t>
            </a:r>
            <a:r>
              <a:rPr lang="de-DE" sz="1400" b="1" dirty="0">
                <a:solidFill>
                  <a:srgbClr val="000000"/>
                </a:solidFill>
                <a:latin typeface="Arial" charset="0"/>
                <a:ea typeface="ＭＳ Ｐゴシック" charset="0"/>
                <a:cs typeface="ＭＳ Ｐゴシック" charset="0"/>
              </a:rPr>
              <a:t> JTC </a:t>
            </a:r>
            <a:r>
              <a:rPr lang="de-DE" sz="1400" b="1" dirty="0" err="1">
                <a:solidFill>
                  <a:srgbClr val="000000"/>
                </a:solidFill>
                <a:latin typeface="Arial" charset="0"/>
                <a:ea typeface="ＭＳ Ｐゴシック" charset="0"/>
                <a:cs typeface="ＭＳ Ｐゴシック" charset="0"/>
              </a:rPr>
              <a:t>Circulation</a:t>
            </a:r>
            <a:r>
              <a:rPr lang="de-DE" sz="1400" b="1" dirty="0">
                <a:solidFill>
                  <a:srgbClr val="000000"/>
                </a:solidFill>
                <a:latin typeface="Arial" charset="0"/>
                <a:ea typeface="ＭＳ Ｐゴシック" charset="0"/>
                <a:cs typeface="ＭＳ Ｐゴシック" charset="0"/>
              </a:rPr>
              <a:t> 2009</a:t>
            </a:r>
          </a:p>
        </p:txBody>
      </p:sp>
    </p:spTree>
    <p:extLst>
      <p:ext uri="{BB962C8B-B14F-4D97-AF65-F5344CB8AC3E}">
        <p14:creationId xmlns:p14="http://schemas.microsoft.com/office/powerpoint/2010/main" val="206025936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l="76252" t="91355" b="375"/>
          <a:stretch/>
        </p:blipFill>
        <p:spPr>
          <a:xfrm>
            <a:off x="6970613" y="6329086"/>
            <a:ext cx="2173387" cy="528914"/>
          </a:xfrm>
          <a:prstGeom prst="rect">
            <a:avLst/>
          </a:prstGeom>
        </p:spPr>
      </p:pic>
      <p:pic>
        <p:nvPicPr>
          <p:cNvPr id="11" name="Bild 4" descr="LTL_PPP_Vorlagen-2.jpg"/>
          <p:cNvPicPr>
            <a:picLocks noChangeAspect="1"/>
          </p:cNvPicPr>
          <p:nvPr/>
        </p:nvPicPr>
        <p:blipFill rotWithShape="1">
          <a:blip r:embed="rId3">
            <a:extLst>
              <a:ext uri="{28A0092B-C50C-407E-A947-70E740481C1C}">
                <a14:useLocalDpi xmlns:a14="http://schemas.microsoft.com/office/drawing/2010/main" val="0"/>
              </a:ext>
            </a:extLst>
          </a:blip>
          <a:srcRect t="91355" r="25524" b="375"/>
          <a:stretch/>
        </p:blipFill>
        <p:spPr>
          <a:xfrm>
            <a:off x="0" y="6329086"/>
            <a:ext cx="6815991" cy="528914"/>
          </a:xfrm>
          <a:prstGeom prst="rect">
            <a:avLst/>
          </a:prstGeom>
        </p:spPr>
      </p:pic>
      <p:pic>
        <p:nvPicPr>
          <p:cNvPr id="15" name="Bild 2" descr="LTL_PPP_Vorlagen-2.jpg"/>
          <p:cNvPicPr>
            <a:picLocks noChangeAspect="1"/>
          </p:cNvPicPr>
          <p:nvPr/>
        </p:nvPicPr>
        <p:blipFill rotWithShape="1">
          <a:blip r:embed="rId3">
            <a:extLst>
              <a:ext uri="{28A0092B-C50C-407E-A947-70E740481C1C}">
                <a14:useLocalDpi xmlns:a14="http://schemas.microsoft.com/office/drawing/2010/main" val="0"/>
              </a:ext>
            </a:extLst>
          </a:blip>
          <a:srcRect r="25455" b="12104"/>
          <a:stretch/>
        </p:blipFill>
        <p:spPr>
          <a:xfrm>
            <a:off x="-8037" y="0"/>
            <a:ext cx="9152037" cy="1543858"/>
          </a:xfrm>
          <a:prstGeom prst="rect">
            <a:avLst/>
          </a:prstGeom>
        </p:spPr>
      </p:pic>
      <p:sp>
        <p:nvSpPr>
          <p:cNvPr id="2" name="TextBox 1"/>
          <p:cNvSpPr txBox="1"/>
          <p:nvPr/>
        </p:nvSpPr>
        <p:spPr>
          <a:xfrm>
            <a:off x="380986" y="250941"/>
            <a:ext cx="8593681" cy="584776"/>
          </a:xfrm>
          <a:prstGeom prst="rect">
            <a:avLst/>
          </a:prstGeom>
          <a:noFill/>
        </p:spPr>
        <p:txBody>
          <a:bodyPr wrap="square" rtlCol="0">
            <a:spAutoFit/>
          </a:bodyPr>
          <a:lstStyle/>
          <a:p>
            <a:r>
              <a:rPr lang="en-US" sz="3200" b="1" dirty="0" err="1" smtClean="0">
                <a:solidFill>
                  <a:prstClr val="white"/>
                </a:solidFill>
                <a:latin typeface="Helvetica Neue"/>
                <a:ea typeface="ＭＳ Ｐゴシック" charset="0"/>
                <a:cs typeface="Helvetica Neue"/>
              </a:rPr>
              <a:t>Phänotypische</a:t>
            </a:r>
            <a:r>
              <a:rPr lang="en-US" sz="3200" b="1" dirty="0" smtClean="0">
                <a:solidFill>
                  <a:prstClr val="white"/>
                </a:solidFill>
                <a:latin typeface="Helvetica Neue"/>
                <a:ea typeface="ＭＳ Ｐゴシック" charset="0"/>
                <a:cs typeface="Helvetica Neue"/>
              </a:rPr>
              <a:t> </a:t>
            </a:r>
            <a:r>
              <a:rPr lang="en-US" sz="3200" b="1" dirty="0" err="1" smtClean="0">
                <a:solidFill>
                  <a:prstClr val="white"/>
                </a:solidFill>
                <a:latin typeface="Helvetica Neue"/>
                <a:ea typeface="ＭＳ Ｐゴシック" charset="0"/>
                <a:cs typeface="Helvetica Neue"/>
              </a:rPr>
              <a:t>Plastizität</a:t>
            </a:r>
            <a:r>
              <a:rPr lang="en-US" sz="3200" b="1" dirty="0" smtClean="0">
                <a:solidFill>
                  <a:prstClr val="white"/>
                </a:solidFill>
                <a:latin typeface="Helvetica Neue"/>
                <a:ea typeface="ＭＳ Ｐゴシック" charset="0"/>
                <a:cs typeface="Helvetica Neue"/>
              </a:rPr>
              <a:t> von </a:t>
            </a:r>
            <a:r>
              <a:rPr lang="en-US" sz="3200" b="1" dirty="0" err="1" smtClean="0">
                <a:solidFill>
                  <a:prstClr val="white"/>
                </a:solidFill>
                <a:latin typeface="Helvetica Neue"/>
                <a:ea typeface="ＭＳ Ｐゴシック" charset="0"/>
                <a:cs typeface="Helvetica Neue"/>
              </a:rPr>
              <a:t>Mutationen</a:t>
            </a:r>
            <a:endParaRPr lang="en-US" sz="3200" b="1" dirty="0">
              <a:solidFill>
                <a:prstClr val="white"/>
              </a:solidFill>
              <a:latin typeface="Helvetica Neue"/>
              <a:ea typeface="ＭＳ Ｐゴシック" charset="0"/>
              <a:cs typeface="Helvetica Neue"/>
            </a:endParaRPr>
          </a:p>
        </p:txBody>
      </p:sp>
      <p:sp>
        <p:nvSpPr>
          <p:cNvPr id="17" name="Slide Number Placeholder 5"/>
          <p:cNvSpPr>
            <a:spLocks noGrp="1"/>
          </p:cNvSpPr>
          <p:nvPr>
            <p:ph type="sldNum" sz="quarter" idx="12"/>
          </p:nvPr>
        </p:nvSpPr>
        <p:spPr>
          <a:xfrm>
            <a:off x="8610600" y="6324600"/>
            <a:ext cx="533400" cy="365125"/>
          </a:xfrm>
        </p:spPr>
        <p:txBody>
          <a:bodyPr/>
          <a:lstStyle/>
          <a:p>
            <a:fld id="{FCFFB291-3809-924B-B219-BF82BEEBDF50}" type="slidenum">
              <a:rPr lang="en-US" smtClean="0">
                <a:solidFill>
                  <a:prstClr val="white"/>
                </a:solidFill>
                <a:latin typeface="Calibri"/>
              </a:rPr>
              <a:pPr/>
              <a:t>9</a:t>
            </a:fld>
            <a:endParaRPr lang="en-US">
              <a:solidFill>
                <a:prstClr val="white"/>
              </a:solidFill>
              <a:latin typeface="Calibri"/>
            </a:endParaRPr>
          </a:p>
        </p:txBody>
      </p:sp>
      <p:sp>
        <p:nvSpPr>
          <p:cNvPr id="3" name="Rechteck 2"/>
          <p:cNvSpPr/>
          <p:nvPr/>
        </p:nvSpPr>
        <p:spPr>
          <a:xfrm>
            <a:off x="380985" y="1713544"/>
            <a:ext cx="8593681" cy="4093428"/>
          </a:xfrm>
          <a:prstGeom prst="rect">
            <a:avLst/>
          </a:prstGeom>
        </p:spPr>
        <p:txBody>
          <a:bodyPr wrap="square">
            <a:spAutoFit/>
          </a:bodyPr>
          <a:lstStyle/>
          <a:p>
            <a:r>
              <a:rPr lang="de-DE" sz="2400" dirty="0" smtClean="0">
                <a:latin typeface="Helvetica Neue"/>
                <a:cs typeface="Helvetica Neue"/>
              </a:rPr>
              <a:t>Mutationen des selben Gens können zu unterschiedlichen Phänotypen führen </a:t>
            </a:r>
          </a:p>
          <a:p>
            <a:pPr lvl="1"/>
            <a:r>
              <a:rPr lang="de-DE" sz="2000" dirty="0" smtClean="0">
                <a:latin typeface="Helvetica Neue"/>
                <a:cs typeface="Helvetica Neue"/>
              </a:rPr>
              <a:t>MYH7 und TNNT2 Mutation können zu DCM oder HCM führen</a:t>
            </a:r>
          </a:p>
          <a:p>
            <a:pPr lvl="1">
              <a:buFontTx/>
              <a:buNone/>
            </a:pPr>
            <a:endParaRPr lang="de-DE" sz="2000" dirty="0" smtClean="0">
              <a:latin typeface="Helvetica Neue"/>
              <a:cs typeface="Helvetica Neue"/>
            </a:endParaRPr>
          </a:p>
          <a:p>
            <a:r>
              <a:rPr lang="de-DE" sz="2400" b="1" dirty="0" err="1" smtClean="0">
                <a:latin typeface="Helvetica Neue"/>
                <a:cs typeface="Helvetica Neue"/>
              </a:rPr>
              <a:t>Modifier</a:t>
            </a:r>
            <a:r>
              <a:rPr lang="de-DE" sz="2400" b="1" dirty="0" smtClean="0">
                <a:latin typeface="Helvetica Neue"/>
                <a:cs typeface="Helvetica Neue"/>
              </a:rPr>
              <a:t> Genes</a:t>
            </a:r>
            <a:r>
              <a:rPr lang="de-DE" sz="2400" dirty="0" smtClean="0">
                <a:latin typeface="Helvetica Neue"/>
                <a:cs typeface="Helvetica Neue"/>
              </a:rPr>
              <a:t> haben einen Effekt auf die Expression der primären Mutation</a:t>
            </a:r>
          </a:p>
          <a:p>
            <a:pPr lvl="1"/>
            <a:r>
              <a:rPr lang="de-DE" sz="2000" dirty="0" smtClean="0">
                <a:latin typeface="Helvetica Neue"/>
                <a:cs typeface="Helvetica Neue"/>
              </a:rPr>
              <a:t>Identifikation schwierig, da geringer unabhängiger Effekt</a:t>
            </a:r>
          </a:p>
          <a:p>
            <a:pPr lvl="1">
              <a:buFontTx/>
              <a:buNone/>
            </a:pPr>
            <a:endParaRPr lang="de-DE" sz="2000" dirty="0" smtClean="0">
              <a:latin typeface="Helvetica Neue"/>
              <a:cs typeface="Helvetica Neue"/>
            </a:endParaRPr>
          </a:p>
          <a:p>
            <a:r>
              <a:rPr lang="de-DE" sz="2400" dirty="0" smtClean="0">
                <a:latin typeface="Helvetica Neue"/>
                <a:cs typeface="Helvetica Neue"/>
              </a:rPr>
              <a:t>Einfluss von </a:t>
            </a:r>
            <a:r>
              <a:rPr lang="de-DE" sz="2400" b="1" dirty="0" smtClean="0">
                <a:latin typeface="Helvetica Neue"/>
                <a:cs typeface="Helvetica Neue"/>
              </a:rPr>
              <a:t>Umweltfaktoren</a:t>
            </a:r>
            <a:r>
              <a:rPr lang="de-DE" sz="2400" dirty="0" smtClean="0">
                <a:latin typeface="Helvetica Neue"/>
                <a:cs typeface="Helvetica Neue"/>
              </a:rPr>
              <a:t> (Diät, Fitness, Stress…)</a:t>
            </a:r>
          </a:p>
          <a:p>
            <a:pPr>
              <a:buFontTx/>
              <a:buNone/>
            </a:pPr>
            <a:endParaRPr lang="de-DE" sz="2400" dirty="0" smtClean="0">
              <a:latin typeface="Helvetica Neue"/>
              <a:cs typeface="Helvetica Neue"/>
            </a:endParaRPr>
          </a:p>
          <a:p>
            <a:pPr lvl="1"/>
            <a:r>
              <a:rPr lang="de-DE" b="1" dirty="0" smtClean="0">
                <a:latin typeface="Helvetica Neue"/>
                <a:cs typeface="Helvetica Neue"/>
              </a:rPr>
              <a:t>Phänotypische Heterogenität in Familien mit derselben Mutation, unterschiedliche Penetranz</a:t>
            </a:r>
            <a:endParaRPr lang="de-DE" b="1" dirty="0">
              <a:latin typeface="Helvetica Neue"/>
              <a:cs typeface="Helvetica Neue"/>
            </a:endParaRPr>
          </a:p>
        </p:txBody>
      </p:sp>
    </p:spTree>
    <p:extLst>
      <p:ext uri="{BB962C8B-B14F-4D97-AF65-F5344CB8AC3E}">
        <p14:creationId xmlns:p14="http://schemas.microsoft.com/office/powerpoint/2010/main" val="206025936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Standarddesign">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63600" rtl="0" eaLnBrk="1" fontAlgn="base" latinLnBrk="0" hangingPunct="1">
          <a:lnSpc>
            <a:spcPct val="100000"/>
          </a:lnSpc>
          <a:spcBef>
            <a:spcPct val="0"/>
          </a:spcBef>
          <a:spcAft>
            <a:spcPct val="0"/>
          </a:spcAft>
          <a:buClrTx/>
          <a:buSzTx/>
          <a:buFontTx/>
          <a:buNone/>
          <a:tabLst/>
          <a:defRPr kumimoji="0" lang="de-DE" sz="17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63600" rtl="0" eaLnBrk="1" fontAlgn="base" latinLnBrk="0" hangingPunct="1">
          <a:lnSpc>
            <a:spcPct val="100000"/>
          </a:lnSpc>
          <a:spcBef>
            <a:spcPct val="0"/>
          </a:spcBef>
          <a:spcAft>
            <a:spcPct val="0"/>
          </a:spcAft>
          <a:buClrTx/>
          <a:buSzTx/>
          <a:buFontTx/>
          <a:buNone/>
          <a:tabLst/>
          <a:defRPr kumimoji="0" lang="de-DE" sz="17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1291</Words>
  <Application>Microsoft Macintosh PowerPoint</Application>
  <PresentationFormat>On-screen Show (4:3)</PresentationFormat>
  <Paragraphs>364</Paragraphs>
  <Slides>37</Slides>
  <Notes>34</Notes>
  <HiddenSlides>3</HiddenSlides>
  <MMClips>1</MMClips>
  <ScaleCrop>false</ScaleCrop>
  <HeadingPairs>
    <vt:vector size="4" baseType="variant">
      <vt:variant>
        <vt:lpstr>Theme</vt:lpstr>
      </vt:variant>
      <vt:variant>
        <vt:i4>3</vt:i4>
      </vt:variant>
      <vt:variant>
        <vt:lpstr>Slide Titles</vt:lpstr>
      </vt:variant>
      <vt:variant>
        <vt:i4>37</vt:i4>
      </vt:variant>
    </vt:vector>
  </HeadingPairs>
  <TitlesOfParts>
    <vt:vector size="40" baseType="lpstr">
      <vt:lpstr>Office Theme</vt:lpstr>
      <vt:lpstr>1_Office Theme</vt:lpstr>
      <vt:lpstr>1_Standarddesign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Bengtsson, Luiza</dc:creator>
  <cp:lastModifiedBy>Luiza Bengtsson</cp:lastModifiedBy>
  <cp:revision>43</cp:revision>
  <dcterms:created xsi:type="dcterms:W3CDTF">2013-11-28T14:08:52Z</dcterms:created>
  <dcterms:modified xsi:type="dcterms:W3CDTF">2013-12-06T12:16:42Z</dcterms:modified>
</cp:coreProperties>
</file>